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05"/>
  </p:notesMasterIdLst>
  <p:handoutMasterIdLst>
    <p:handoutMasterId r:id="rId106"/>
  </p:handoutMasterIdLst>
  <p:sldIdLst>
    <p:sldId id="429" r:id="rId2"/>
    <p:sldId id="430" r:id="rId3"/>
    <p:sldId id="488" r:id="rId4"/>
    <p:sldId id="431" r:id="rId5"/>
    <p:sldId id="390" r:id="rId6"/>
    <p:sldId id="391" r:id="rId7"/>
    <p:sldId id="392" r:id="rId8"/>
    <p:sldId id="432" r:id="rId9"/>
    <p:sldId id="393" r:id="rId10"/>
    <p:sldId id="394" r:id="rId11"/>
    <p:sldId id="395" r:id="rId12"/>
    <p:sldId id="396" r:id="rId13"/>
    <p:sldId id="397" r:id="rId14"/>
    <p:sldId id="398" r:id="rId15"/>
    <p:sldId id="497" r:id="rId16"/>
    <p:sldId id="401" r:id="rId17"/>
    <p:sldId id="496" r:id="rId18"/>
    <p:sldId id="500" r:id="rId19"/>
    <p:sldId id="499" r:id="rId20"/>
    <p:sldId id="505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  <p:sldId id="521" r:id="rId36"/>
    <p:sldId id="522" r:id="rId37"/>
    <p:sldId id="523" r:id="rId38"/>
    <p:sldId id="524" r:id="rId39"/>
    <p:sldId id="525" r:id="rId40"/>
    <p:sldId id="526" r:id="rId41"/>
    <p:sldId id="527" r:id="rId42"/>
    <p:sldId id="528" r:id="rId43"/>
    <p:sldId id="529" r:id="rId44"/>
    <p:sldId id="530" r:id="rId45"/>
    <p:sldId id="531" r:id="rId46"/>
    <p:sldId id="532" r:id="rId47"/>
    <p:sldId id="435" r:id="rId48"/>
    <p:sldId id="437" r:id="rId49"/>
    <p:sldId id="438" r:id="rId50"/>
    <p:sldId id="439" r:id="rId51"/>
    <p:sldId id="440" r:id="rId52"/>
    <p:sldId id="441" r:id="rId53"/>
    <p:sldId id="443" r:id="rId54"/>
    <p:sldId id="569" r:id="rId55"/>
    <p:sldId id="444" r:id="rId56"/>
    <p:sldId id="445" r:id="rId57"/>
    <p:sldId id="446" r:id="rId58"/>
    <p:sldId id="447" r:id="rId59"/>
    <p:sldId id="448" r:id="rId60"/>
    <p:sldId id="449" r:id="rId61"/>
    <p:sldId id="560" r:id="rId62"/>
    <p:sldId id="561" r:id="rId63"/>
    <p:sldId id="562" r:id="rId64"/>
    <p:sldId id="563" r:id="rId65"/>
    <p:sldId id="564" r:id="rId66"/>
    <p:sldId id="565" r:id="rId67"/>
    <p:sldId id="450" r:id="rId68"/>
    <p:sldId id="451" r:id="rId69"/>
    <p:sldId id="452" r:id="rId70"/>
    <p:sldId id="453" r:id="rId71"/>
    <p:sldId id="454" r:id="rId72"/>
    <p:sldId id="455" r:id="rId73"/>
    <p:sldId id="456" r:id="rId74"/>
    <p:sldId id="457" r:id="rId75"/>
    <p:sldId id="458" r:id="rId76"/>
    <p:sldId id="459" r:id="rId77"/>
    <p:sldId id="460" r:id="rId78"/>
    <p:sldId id="461" r:id="rId79"/>
    <p:sldId id="462" r:id="rId80"/>
    <p:sldId id="463" r:id="rId81"/>
    <p:sldId id="464" r:id="rId82"/>
    <p:sldId id="465" r:id="rId83"/>
    <p:sldId id="466" r:id="rId84"/>
    <p:sldId id="467" r:id="rId85"/>
    <p:sldId id="468" r:id="rId86"/>
    <p:sldId id="469" r:id="rId87"/>
    <p:sldId id="470" r:id="rId88"/>
    <p:sldId id="566" r:id="rId89"/>
    <p:sldId id="567" r:id="rId90"/>
    <p:sldId id="471" r:id="rId91"/>
    <p:sldId id="472" r:id="rId92"/>
    <p:sldId id="473" r:id="rId93"/>
    <p:sldId id="474" r:id="rId94"/>
    <p:sldId id="475" r:id="rId95"/>
    <p:sldId id="568" r:id="rId96"/>
    <p:sldId id="476" r:id="rId97"/>
    <p:sldId id="477" r:id="rId98"/>
    <p:sldId id="478" r:id="rId99"/>
    <p:sldId id="479" r:id="rId100"/>
    <p:sldId id="480" r:id="rId101"/>
    <p:sldId id="481" r:id="rId102"/>
    <p:sldId id="482" r:id="rId103"/>
    <p:sldId id="486" r:id="rId104"/>
  </p:sldIdLst>
  <p:sldSz cx="9144000" cy="6858000" type="screen4x3"/>
  <p:notesSz cx="6794500" cy="99187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2F"/>
    <a:srgbClr val="FFF5E0"/>
    <a:srgbClr val="FFEFCF"/>
    <a:srgbClr val="FFE2A9"/>
    <a:srgbClr val="FFE8B9"/>
    <a:srgbClr val="BE8A22"/>
    <a:srgbClr val="6D7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>
        <p:scale>
          <a:sx n="100" d="100"/>
          <a:sy n="100" d="100"/>
        </p:scale>
        <p:origin x="-1860" y="-180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599" cy="49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48" tIns="45574" rIns="91148" bIns="45574" numCol="1" anchor="t" anchorCtr="0" compatLnSpc="1">
            <a:prstTxWarp prst="textNoShape">
              <a:avLst/>
            </a:prstTxWarp>
          </a:bodyPr>
          <a:lstStyle>
            <a:lvl1pPr defTabSz="911534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847" y="0"/>
            <a:ext cx="2944599" cy="49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48" tIns="45574" rIns="91148" bIns="45574" numCol="1" anchor="t" anchorCtr="0" compatLnSpc="1">
            <a:prstTxWarp prst="textNoShape">
              <a:avLst/>
            </a:prstTxWarp>
          </a:bodyPr>
          <a:lstStyle>
            <a:lvl1pPr algn="r" defTabSz="911534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19661"/>
            <a:ext cx="2944599" cy="49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48" tIns="45574" rIns="91148" bIns="45574" numCol="1" anchor="b" anchorCtr="0" compatLnSpc="1">
            <a:prstTxWarp prst="textNoShape">
              <a:avLst/>
            </a:prstTxWarp>
          </a:bodyPr>
          <a:lstStyle>
            <a:lvl1pPr defTabSz="911534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847" y="9419661"/>
            <a:ext cx="2944599" cy="49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48" tIns="45574" rIns="91148" bIns="45574" numCol="1" anchor="b" anchorCtr="0" compatLnSpc="1">
            <a:prstTxWarp prst="textNoShape">
              <a:avLst/>
            </a:prstTxWarp>
          </a:bodyPr>
          <a:lstStyle>
            <a:lvl1pPr algn="r" defTabSz="911534">
              <a:defRPr sz="1200"/>
            </a:lvl1pPr>
          </a:lstStyle>
          <a:p>
            <a:fld id="{3BBA7DD8-422A-41E6-9EE2-BBA826E65B39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710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599" cy="496822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847" y="0"/>
            <a:ext cx="2944599" cy="496822"/>
          </a:xfrm>
          <a:prstGeom prst="rect">
            <a:avLst/>
          </a:prstGeom>
        </p:spPr>
        <p:txBody>
          <a:bodyPr vert="horz" wrap="square" lIns="87947" tIns="43973" rIns="87947" bIns="4397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5613F1-949A-49FE-BDFB-6A0A9911919E}" type="datetimeFigureOut">
              <a:rPr lang="de-DE"/>
              <a:pPr/>
              <a:t>17.10.2014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47" tIns="43973" rIns="87947" bIns="43973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7" y="4710940"/>
            <a:ext cx="5434967" cy="4464746"/>
          </a:xfrm>
          <a:prstGeom prst="rect">
            <a:avLst/>
          </a:prstGeom>
        </p:spPr>
        <p:txBody>
          <a:bodyPr vert="horz" wrap="square" lIns="87947" tIns="43973" rIns="87947" bIns="43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1878"/>
            <a:ext cx="2944599" cy="494605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847" y="9421878"/>
            <a:ext cx="2944599" cy="494605"/>
          </a:xfrm>
          <a:prstGeom prst="rect">
            <a:avLst/>
          </a:prstGeom>
        </p:spPr>
        <p:txBody>
          <a:bodyPr vert="horz" wrap="square" lIns="87947" tIns="43973" rIns="87947" bIns="4397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BABE17-6727-4FD8-97FF-9476CCF3C4D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064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BE17-6727-4FD8-97FF-9476CCF3C4DD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3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flip="none" rotWithShape="1">
          <a:gsLst>
            <a:gs pos="20000">
              <a:srgbClr val="FFBA2F">
                <a:alpha val="50000"/>
              </a:srgbClr>
            </a:gs>
            <a:gs pos="100000">
              <a:srgbClr val="FFFFF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3375" y="1484313"/>
            <a:ext cx="662463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de-DE" sz="2800" b="1">
              <a:latin typeface="Arial" charset="0"/>
              <a:ea typeface="ＭＳ Ｐゴシック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601663" y="32940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z="1800" smtClean="0"/>
          </a:p>
        </p:txBody>
      </p:sp>
      <p:pic>
        <p:nvPicPr>
          <p:cNvPr id="6" name="Bild 12" descr="lsr_praesentation_titelbil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2825750"/>
            <a:ext cx="9144000" cy="53975"/>
          </a:xfrm>
          <a:prstGeom prst="rect">
            <a:avLst/>
          </a:prstGeom>
          <a:solidFill>
            <a:srgbClr val="FFBA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0" y="5400799"/>
            <a:ext cx="9144000" cy="1119419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AT" noProof="0" dirty="0" smtClean="0"/>
          </a:p>
        </p:txBody>
      </p:sp>
      <p:sp>
        <p:nvSpPr>
          <p:cNvPr id="645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0" y="3645024"/>
            <a:ext cx="9144000" cy="1470025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AT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005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-26988"/>
            <a:ext cx="6769100" cy="1079723"/>
          </a:xfrm>
        </p:spPr>
        <p:txBody>
          <a:bodyPr/>
          <a:lstStyle>
            <a:lvl1pPr>
              <a:defRPr sz="3200">
                <a:latin typeface="Book Antiqua" pitchFamily="18" charset="0"/>
              </a:defRPr>
            </a:lvl1pPr>
          </a:lstStyle>
          <a:p>
            <a:r>
              <a:rPr lang="de-DE" dirty="0" smtClean="0"/>
              <a:t>Direktor/</a:t>
            </a:r>
            <a:r>
              <a:rPr lang="de-DE" dirty="0" err="1" smtClean="0"/>
              <a:t>inn</a:t>
            </a:r>
            <a:r>
              <a:rPr lang="de-DE" dirty="0" smtClean="0"/>
              <a:t>/</a:t>
            </a:r>
            <a:r>
              <a:rPr lang="de-DE" dirty="0" err="1" smtClean="0"/>
              <a:t>entagung</a:t>
            </a:r>
            <a:r>
              <a:rPr lang="de-DE" dirty="0" smtClean="0"/>
              <a:t> AHS</a:t>
            </a:r>
            <a:br>
              <a:rPr lang="de-DE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1426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-26988"/>
            <a:ext cx="6769100" cy="1079723"/>
          </a:xfrm>
        </p:spPr>
        <p:txBody>
          <a:bodyPr/>
          <a:lstStyle>
            <a:lvl1pPr>
              <a:defRPr sz="3200">
                <a:latin typeface="Book Antiqua" pitchFamily="18" charset="0"/>
              </a:defRPr>
            </a:lvl1pPr>
          </a:lstStyle>
          <a:p>
            <a:r>
              <a:rPr lang="de-DE" dirty="0" smtClean="0"/>
              <a:t>Direktor/</a:t>
            </a:r>
            <a:r>
              <a:rPr lang="de-DE" dirty="0" err="1" smtClean="0"/>
              <a:t>inn</a:t>
            </a:r>
            <a:r>
              <a:rPr lang="de-DE" dirty="0" smtClean="0"/>
              <a:t>/</a:t>
            </a:r>
            <a:r>
              <a:rPr lang="de-DE" dirty="0" err="1" smtClean="0"/>
              <a:t>entagung</a:t>
            </a:r>
            <a:r>
              <a:rPr lang="de-DE" dirty="0" smtClean="0"/>
              <a:t> AHS</a:t>
            </a:r>
            <a:br>
              <a:rPr lang="de-DE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9998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-26988"/>
            <a:ext cx="6769100" cy="1079723"/>
          </a:xfrm>
        </p:spPr>
        <p:txBody>
          <a:bodyPr/>
          <a:lstStyle>
            <a:lvl1pPr>
              <a:defRPr sz="3200">
                <a:latin typeface="Book Antiqua" pitchFamily="18" charset="0"/>
              </a:defRPr>
            </a:lvl1pPr>
          </a:lstStyle>
          <a:p>
            <a:r>
              <a:rPr lang="de-DE" dirty="0" smtClean="0"/>
              <a:t>Direktor/</a:t>
            </a:r>
            <a:r>
              <a:rPr lang="de-DE" dirty="0" err="1" smtClean="0"/>
              <a:t>inn</a:t>
            </a:r>
            <a:r>
              <a:rPr lang="de-DE" dirty="0" smtClean="0"/>
              <a:t>/</a:t>
            </a:r>
            <a:r>
              <a:rPr lang="de-DE" dirty="0" err="1" smtClean="0"/>
              <a:t>entagung</a:t>
            </a:r>
            <a:r>
              <a:rPr lang="de-DE" dirty="0" smtClean="0"/>
              <a:t> AHS</a:t>
            </a:r>
            <a:br>
              <a:rPr lang="de-DE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264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-26988"/>
            <a:ext cx="6769100" cy="1079723"/>
          </a:xfrm>
        </p:spPr>
        <p:txBody>
          <a:bodyPr/>
          <a:lstStyle>
            <a:lvl1pPr>
              <a:defRPr sz="3200">
                <a:latin typeface="Book Antiqua" pitchFamily="18" charset="0"/>
              </a:defRPr>
            </a:lvl1pPr>
          </a:lstStyle>
          <a:p>
            <a:r>
              <a:rPr lang="de-DE" dirty="0" smtClean="0"/>
              <a:t>Direktor/</a:t>
            </a:r>
            <a:r>
              <a:rPr lang="de-DE" dirty="0" err="1" smtClean="0"/>
              <a:t>inn</a:t>
            </a:r>
            <a:r>
              <a:rPr lang="de-DE" dirty="0" smtClean="0"/>
              <a:t>/</a:t>
            </a:r>
            <a:r>
              <a:rPr lang="de-DE" dirty="0" err="1" smtClean="0"/>
              <a:t>entagung</a:t>
            </a:r>
            <a:r>
              <a:rPr lang="de-DE" dirty="0" smtClean="0"/>
              <a:t> AHS</a:t>
            </a:r>
            <a:br>
              <a:rPr lang="de-DE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7904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-26988"/>
            <a:ext cx="6769100" cy="1079723"/>
          </a:xfrm>
        </p:spPr>
        <p:txBody>
          <a:bodyPr/>
          <a:lstStyle>
            <a:lvl1pPr>
              <a:defRPr sz="3200">
                <a:latin typeface="Book Antiqua" pitchFamily="18" charset="0"/>
              </a:defRPr>
            </a:lvl1pPr>
          </a:lstStyle>
          <a:p>
            <a:r>
              <a:rPr lang="de-DE" dirty="0" smtClean="0"/>
              <a:t>Direktor/</a:t>
            </a:r>
            <a:r>
              <a:rPr lang="de-DE" dirty="0" err="1" smtClean="0"/>
              <a:t>inn</a:t>
            </a:r>
            <a:r>
              <a:rPr lang="de-DE" dirty="0" smtClean="0"/>
              <a:t>/</a:t>
            </a:r>
            <a:r>
              <a:rPr lang="de-DE" dirty="0" err="1" smtClean="0"/>
              <a:t>entagung</a:t>
            </a:r>
            <a:r>
              <a:rPr lang="de-DE" dirty="0" smtClean="0"/>
              <a:t> AHS</a:t>
            </a:r>
            <a:br>
              <a:rPr lang="de-DE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8274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-26988"/>
            <a:ext cx="6769100" cy="1079723"/>
          </a:xfrm>
        </p:spPr>
        <p:txBody>
          <a:bodyPr/>
          <a:lstStyle>
            <a:lvl1pPr>
              <a:defRPr sz="3200">
                <a:latin typeface="Book Antiqua" pitchFamily="18" charset="0"/>
              </a:defRPr>
            </a:lvl1pPr>
          </a:lstStyle>
          <a:p>
            <a:r>
              <a:rPr lang="de-DE" dirty="0" smtClean="0"/>
              <a:t>Direktor/</a:t>
            </a:r>
            <a:r>
              <a:rPr lang="de-DE" dirty="0" err="1" smtClean="0"/>
              <a:t>inn</a:t>
            </a:r>
            <a:r>
              <a:rPr lang="de-DE" dirty="0" smtClean="0"/>
              <a:t>/</a:t>
            </a:r>
            <a:r>
              <a:rPr lang="de-DE" dirty="0" err="1" smtClean="0"/>
              <a:t>entagung</a:t>
            </a:r>
            <a:r>
              <a:rPr lang="de-DE" dirty="0" smtClean="0"/>
              <a:t> AHS</a:t>
            </a:r>
            <a:br>
              <a:rPr lang="de-DE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078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-26988"/>
            <a:ext cx="6769100" cy="1079723"/>
          </a:xfrm>
        </p:spPr>
        <p:txBody>
          <a:bodyPr/>
          <a:lstStyle>
            <a:lvl1pPr>
              <a:defRPr sz="3200">
                <a:latin typeface="Book Antiqua" pitchFamily="18" charset="0"/>
              </a:defRPr>
            </a:lvl1pPr>
          </a:lstStyle>
          <a:p>
            <a:r>
              <a:rPr lang="de-DE" dirty="0" smtClean="0"/>
              <a:t>Direktor/</a:t>
            </a:r>
            <a:r>
              <a:rPr lang="de-DE" dirty="0" err="1" smtClean="0"/>
              <a:t>inn</a:t>
            </a:r>
            <a:r>
              <a:rPr lang="de-DE" dirty="0" smtClean="0"/>
              <a:t>/</a:t>
            </a:r>
            <a:r>
              <a:rPr lang="de-DE" dirty="0" err="1" smtClean="0"/>
              <a:t>entagung</a:t>
            </a:r>
            <a:r>
              <a:rPr lang="de-DE" dirty="0" smtClean="0"/>
              <a:t> AHS</a:t>
            </a:r>
            <a:br>
              <a:rPr lang="de-DE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4692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-26988"/>
            <a:ext cx="6769100" cy="1079723"/>
          </a:xfrm>
        </p:spPr>
        <p:txBody>
          <a:bodyPr/>
          <a:lstStyle>
            <a:lvl1pPr>
              <a:defRPr sz="3200">
                <a:latin typeface="Book Antiqua" pitchFamily="18" charset="0"/>
              </a:defRPr>
            </a:lvl1pPr>
          </a:lstStyle>
          <a:p>
            <a:r>
              <a:rPr lang="de-DE" dirty="0" smtClean="0"/>
              <a:t>Direktor/</a:t>
            </a:r>
            <a:r>
              <a:rPr lang="de-DE" dirty="0" err="1" smtClean="0"/>
              <a:t>inn</a:t>
            </a:r>
            <a:r>
              <a:rPr lang="de-DE" dirty="0" smtClean="0"/>
              <a:t>/</a:t>
            </a:r>
            <a:r>
              <a:rPr lang="de-DE" dirty="0" err="1" smtClean="0"/>
              <a:t>entagung</a:t>
            </a:r>
            <a:r>
              <a:rPr lang="de-DE" dirty="0" smtClean="0"/>
              <a:t> AHS</a:t>
            </a:r>
            <a:br>
              <a:rPr lang="de-DE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5012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400">
                <a:latin typeface="Arial"/>
                <a:cs typeface="Arial"/>
              </a:defRPr>
            </a:lvl1pPr>
            <a:lvl2pPr marL="792000" indent="-216000">
              <a:lnSpc>
                <a:spcPts val="3000"/>
              </a:lnSpc>
              <a:spcBef>
                <a:spcPts val="0"/>
              </a:spcBef>
              <a:buFont typeface="Wingdings" charset="2"/>
              <a:buChar char="§"/>
              <a:defRPr sz="2400">
                <a:latin typeface="Arial"/>
                <a:cs typeface="Arial"/>
              </a:defRPr>
            </a:lvl2pPr>
            <a:lvl3pPr marL="1152000" indent="-2160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400">
                <a:latin typeface="Arial"/>
                <a:cs typeface="Arial"/>
              </a:defRPr>
            </a:lvl3pPr>
            <a:lvl4pPr marL="1584000" indent="-216000">
              <a:lnSpc>
                <a:spcPts val="3000"/>
              </a:lnSpc>
              <a:spcBef>
                <a:spcPts val="0"/>
              </a:spcBef>
              <a:buFont typeface="Symbol" charset="2"/>
              <a:buChar char="-"/>
              <a:defRPr sz="2400">
                <a:latin typeface="Arial"/>
                <a:cs typeface="Arial"/>
              </a:defRPr>
            </a:lvl4pPr>
            <a:lvl5pPr marL="2052000" indent="-216000">
              <a:lnSpc>
                <a:spcPts val="3000"/>
              </a:lnSpc>
              <a:spcBef>
                <a:spcPts val="0"/>
              </a:spcBef>
              <a:buFontTx/>
              <a:buChar char="»"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2000"/>
            <a:ext cx="676910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852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35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1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20216"/>
            <a:ext cx="6769100" cy="980728"/>
          </a:xfrm>
        </p:spPr>
        <p:txBody>
          <a:bodyPr/>
          <a:lstStyle>
            <a:lvl1pPr>
              <a:defRPr sz="2400">
                <a:latin typeface="Book Antiqua" pitchFamily="18" charset="0"/>
              </a:defRPr>
            </a:lvl1pPr>
          </a:lstStyle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Neue Reifeprüfung AHS </a:t>
            </a:r>
            <a:br>
              <a:rPr lang="de-AT" dirty="0" smtClean="0"/>
            </a:br>
            <a:r>
              <a:rPr lang="de-AT" dirty="0" smtClean="0"/>
              <a:t>Stand 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678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-26988"/>
            <a:ext cx="6769100" cy="1079723"/>
          </a:xfrm>
        </p:spPr>
        <p:txBody>
          <a:bodyPr/>
          <a:lstStyle>
            <a:lvl1pPr>
              <a:defRPr sz="3200">
                <a:latin typeface="Book Antiqua" pitchFamily="18" charset="0"/>
              </a:defRPr>
            </a:lvl1pPr>
          </a:lstStyle>
          <a:p>
            <a:r>
              <a:rPr lang="de-DE" dirty="0" smtClean="0"/>
              <a:t>Direktor/</a:t>
            </a:r>
            <a:r>
              <a:rPr lang="de-DE" dirty="0" err="1" smtClean="0"/>
              <a:t>inn</a:t>
            </a:r>
            <a:r>
              <a:rPr lang="de-DE" dirty="0" smtClean="0"/>
              <a:t>/</a:t>
            </a:r>
            <a:r>
              <a:rPr lang="de-DE" dirty="0" err="1" smtClean="0"/>
              <a:t>entagung</a:t>
            </a:r>
            <a:r>
              <a:rPr lang="de-DE" dirty="0" smtClean="0"/>
              <a:t> AHS</a:t>
            </a:r>
            <a:br>
              <a:rPr lang="de-DE" dirty="0" smtClean="0"/>
            </a:br>
            <a:r>
              <a:rPr lang="de-DE" dirty="0" smtClean="0"/>
              <a:t>Stand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668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-26988"/>
            <a:ext cx="6769100" cy="1079723"/>
          </a:xfrm>
        </p:spPr>
        <p:txBody>
          <a:bodyPr/>
          <a:lstStyle>
            <a:lvl1pPr>
              <a:defRPr sz="3200">
                <a:latin typeface="Book Antiqua" pitchFamily="18" charset="0"/>
              </a:defRPr>
            </a:lvl1pPr>
          </a:lstStyle>
          <a:p>
            <a:r>
              <a:rPr lang="de-DE" dirty="0" smtClean="0"/>
              <a:t>Direktor/</a:t>
            </a:r>
            <a:r>
              <a:rPr lang="de-DE" dirty="0" err="1" smtClean="0"/>
              <a:t>inn</a:t>
            </a:r>
            <a:r>
              <a:rPr lang="de-DE" dirty="0" smtClean="0"/>
              <a:t>/</a:t>
            </a:r>
            <a:r>
              <a:rPr lang="de-DE" dirty="0" err="1" smtClean="0"/>
              <a:t>entagung</a:t>
            </a:r>
            <a:r>
              <a:rPr lang="de-DE" dirty="0" smtClean="0"/>
              <a:t> AHS</a:t>
            </a:r>
            <a:br>
              <a:rPr lang="de-DE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9564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-26988"/>
            <a:ext cx="6769100" cy="1079723"/>
          </a:xfrm>
        </p:spPr>
        <p:txBody>
          <a:bodyPr/>
          <a:lstStyle>
            <a:lvl1pPr>
              <a:defRPr sz="3200">
                <a:latin typeface="Book Antiqua" pitchFamily="18" charset="0"/>
              </a:defRPr>
            </a:lvl1pPr>
          </a:lstStyle>
          <a:p>
            <a:r>
              <a:rPr lang="de-DE" dirty="0" smtClean="0"/>
              <a:t>Direktor/</a:t>
            </a:r>
            <a:r>
              <a:rPr lang="de-DE" dirty="0" err="1" smtClean="0"/>
              <a:t>inn</a:t>
            </a:r>
            <a:r>
              <a:rPr lang="de-DE" dirty="0" smtClean="0"/>
              <a:t>/</a:t>
            </a:r>
            <a:r>
              <a:rPr lang="de-DE" dirty="0" err="1" smtClean="0"/>
              <a:t>entagung</a:t>
            </a:r>
            <a:r>
              <a:rPr lang="de-DE" dirty="0" smtClean="0"/>
              <a:t> AHS</a:t>
            </a:r>
            <a:br>
              <a:rPr lang="de-DE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97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-26988"/>
            <a:ext cx="6769100" cy="1079723"/>
          </a:xfrm>
        </p:spPr>
        <p:txBody>
          <a:bodyPr/>
          <a:lstStyle>
            <a:lvl1pPr>
              <a:defRPr sz="3200">
                <a:latin typeface="Book Antiqua" pitchFamily="18" charset="0"/>
              </a:defRPr>
            </a:lvl1pPr>
          </a:lstStyle>
          <a:p>
            <a:r>
              <a:rPr lang="de-DE" dirty="0" smtClean="0"/>
              <a:t>Direktor/</a:t>
            </a:r>
            <a:r>
              <a:rPr lang="de-DE" dirty="0" err="1" smtClean="0"/>
              <a:t>inn</a:t>
            </a:r>
            <a:r>
              <a:rPr lang="de-DE" dirty="0" smtClean="0"/>
              <a:t>/</a:t>
            </a:r>
            <a:r>
              <a:rPr lang="de-DE" dirty="0" err="1" smtClean="0"/>
              <a:t>entagung</a:t>
            </a:r>
            <a:r>
              <a:rPr lang="de-DE" dirty="0" smtClean="0"/>
              <a:t> AHS</a:t>
            </a:r>
            <a:br>
              <a:rPr lang="de-DE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00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042988"/>
          </a:xfrm>
          <a:prstGeom prst="rect">
            <a:avLst/>
          </a:prstGeom>
          <a:gradFill flip="none" rotWithShape="1">
            <a:gsLst>
              <a:gs pos="0">
                <a:srgbClr val="FFBA2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333375" y="1484313"/>
            <a:ext cx="662463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19"/>
              </a:buBlip>
              <a:defRPr/>
            </a:pPr>
            <a:endParaRPr lang="de-DE" sz="2400">
              <a:latin typeface="Arial" charset="0"/>
              <a:ea typeface="ＭＳ Ｐゴシック" charset="0"/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0" y="1038225"/>
            <a:ext cx="9144000" cy="0"/>
          </a:xfrm>
          <a:prstGeom prst="line">
            <a:avLst/>
          </a:prstGeom>
          <a:noFill/>
          <a:ln w="12700">
            <a:solidFill>
              <a:srgbClr val="6D7C8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1438"/>
            <a:ext cx="67691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Titelmasterformat durch Klicken bearbeiten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1288"/>
            <a:ext cx="83534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Textmasterformate durch Klicken </a:t>
            </a:r>
            <a:r>
              <a:rPr lang="de-AT" dirty="0" smtClean="0"/>
              <a:t>bearbeiten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FFBA2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8"/>
          <p:cNvSpPr txBox="1">
            <a:spLocks noChangeArrowheads="1"/>
          </p:cNvSpPr>
          <p:nvPr/>
        </p:nvSpPr>
        <p:spPr bwMode="auto">
          <a:xfrm>
            <a:off x="3505200" y="6524625"/>
            <a:ext cx="2133600" cy="288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89B46245-F055-4B61-A59A-AB03DC685B38}" type="slidenum">
              <a:rPr lang="de-AT" sz="1400"/>
              <a:pPr algn="ctr" eaLnBrk="1" hangingPunct="1"/>
              <a:t>‹Nr.›</a:t>
            </a:fld>
            <a:endParaRPr lang="de-AT" sz="1400"/>
          </a:p>
        </p:txBody>
      </p:sp>
      <p:pic>
        <p:nvPicPr>
          <p:cNvPr id="1035" name="Bild 1" descr="lsr_logo_2012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71438"/>
            <a:ext cx="13255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9" r:id="rId2"/>
    <p:sldLayoutId id="2147483820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/>
          <a:ea typeface="+mn-ea"/>
          <a:cs typeface="Arial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fie.at/node/78" TargetMode="External"/><Relationship Id="rId2" Type="http://schemas.openxmlformats.org/officeDocument/2006/relationships/hyperlink" Target="http://www.bifie.at/node/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bifie.at/node/80" TargetMode="External"/><Relationship Id="rId4" Type="http://schemas.openxmlformats.org/officeDocument/2006/relationships/hyperlink" Target="http://www.bifie.at/node/79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bf.gv.at/schulen/unterricht/ba/reifepruefung_ahs_mslf_lf.xml" TargetMode="External"/><Relationship Id="rId2" Type="http://schemas.openxmlformats.org/officeDocument/2006/relationships/hyperlink" Target="http://www.bmbf.gv.at/schulen/unterricht/ba/reifepruefung_ahs_msd_lf.x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bmbf.gv.at/schulen/unterricht/ba/reifepruefung_ptsam.x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fie.at/node/2314" TargetMode="External"/><Relationship Id="rId2" Type="http://schemas.openxmlformats.org/officeDocument/2006/relationships/hyperlink" Target="http://www.bifie.at/node/23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bifie.at/node/7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ifie.at/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fie.at/node/2316" TargetMode="Externa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fie.at/node/2318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fie.at/node/2319" TargetMode="Externa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fie.at/node/2317" TargetMode="Externa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bmbf.gv.at/schulen/unterricht/ba/reifepruefung.html#headline121" TargetMode="Externa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57563"/>
            <a:ext cx="9144000" cy="147002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de-DE" sz="4400" dirty="0" smtClean="0">
                <a:solidFill>
                  <a:srgbClr val="0066CC"/>
                </a:solidFill>
                <a:latin typeface="Book Antiqua" pitchFamily="18" charset="0"/>
              </a:rPr>
              <a:t/>
            </a:r>
            <a:br>
              <a:rPr lang="de-DE" sz="4400" dirty="0" smtClean="0">
                <a:solidFill>
                  <a:srgbClr val="0066CC"/>
                </a:solidFill>
                <a:latin typeface="Book Antiqua" pitchFamily="18" charset="0"/>
              </a:rPr>
            </a:br>
            <a:r>
              <a:rPr lang="de-DE" sz="4400" dirty="0">
                <a:solidFill>
                  <a:srgbClr val="0066CC"/>
                </a:solidFill>
                <a:latin typeface="Book Antiqua" pitchFamily="18" charset="0"/>
              </a:rPr>
              <a:t/>
            </a:r>
            <a:br>
              <a:rPr lang="de-DE" sz="4400" dirty="0">
                <a:solidFill>
                  <a:srgbClr val="0066CC"/>
                </a:solidFill>
                <a:latin typeface="Book Antiqua" pitchFamily="18" charset="0"/>
              </a:rPr>
            </a:br>
            <a:r>
              <a:rPr lang="de-DE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Die </a:t>
            </a:r>
            <a: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neue standardisierte,</a:t>
            </a:r>
            <a:b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</a:br>
            <a:r>
              <a:rPr lang="de-DE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kompetenzorientierte</a:t>
            </a:r>
            <a: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/>
            </a:r>
            <a:b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</a:br>
            <a:r>
              <a:rPr lang="de-DE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Reifeprüfung</a:t>
            </a:r>
            <a: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/>
            </a:r>
            <a:b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</a:br>
            <a:r>
              <a:rPr lang="de-DE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/>
            </a:r>
            <a:br>
              <a:rPr lang="de-DE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</a:br>
            <a:endParaRPr lang="de-DE" sz="3600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 rot="10800000" flipV="1">
            <a:off x="0" y="5301208"/>
            <a:ext cx="9144000" cy="891554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pitchFamily="18" charset="0"/>
            </a:endParaRPr>
          </a:p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Stand 01. Oktober 2014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196975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1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1400" dirty="0"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23528" y="1081191"/>
            <a:ext cx="7632848" cy="57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Thema</a:t>
            </a:r>
            <a:r>
              <a:rPr lang="de-AT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1400" i="1" dirty="0">
                <a:latin typeface="Book Antiqua" pitchFamily="18" charset="0"/>
              </a:rPr>
              <a:t>	</a:t>
            </a:r>
            <a:endParaRPr lang="de-AT" sz="14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b="1" dirty="0">
                <a:latin typeface="Book Antiqua" pitchFamily="18" charset="0"/>
              </a:rPr>
              <a:t>Themenfindung</a:t>
            </a:r>
            <a:r>
              <a:rPr lang="de-AT" sz="2400" dirty="0">
                <a:latin typeface="Book Antiqua" pitchFamily="18" charset="0"/>
              </a:rPr>
              <a:t> im Einvernehmen zwischen </a:t>
            </a:r>
            <a:r>
              <a:rPr lang="de-AT" sz="2400" dirty="0" smtClean="0">
                <a:latin typeface="Book Antiqua" pitchFamily="18" charset="0"/>
              </a:rPr>
              <a:t>Betreuer/in </a:t>
            </a:r>
            <a:r>
              <a:rPr lang="de-AT" sz="2400" dirty="0">
                <a:latin typeface="Book Antiqua" pitchFamily="18" charset="0"/>
              </a:rPr>
              <a:t>und Schüler/in </a:t>
            </a:r>
            <a:r>
              <a:rPr lang="de-AT" sz="2400" dirty="0" smtClean="0">
                <a:latin typeface="Book Antiqua" pitchFamily="18" charset="0"/>
              </a:rPr>
              <a:t>im 1. Semester der vorletzten Schulstufe</a:t>
            </a:r>
            <a:r>
              <a:rPr lang="de-AT" sz="2400" dirty="0">
                <a:latin typeface="Book Antiqua" pitchFamily="18" charset="0"/>
              </a:rPr>
              <a:t> </a:t>
            </a:r>
            <a:r>
              <a:rPr lang="de-AT" sz="2400" dirty="0" smtClean="0">
                <a:latin typeface="Book Antiqua" pitchFamily="18" charset="0"/>
              </a:rPr>
              <a:t>(Thema</a:t>
            </a:r>
            <a:r>
              <a:rPr lang="de-AT" sz="2400" dirty="0">
                <a:latin typeface="Book Antiqua" pitchFamily="18" charset="0"/>
              </a:rPr>
              <a:t>, nicht </a:t>
            </a:r>
            <a:r>
              <a:rPr lang="de-AT" sz="2400" dirty="0" smtClean="0">
                <a:latin typeface="Book Antiqua" pitchFamily="18" charset="0"/>
              </a:rPr>
              <a:t>Gegenstand</a:t>
            </a:r>
            <a:r>
              <a:rPr lang="de-AT" sz="2400" dirty="0">
                <a:latin typeface="Book Antiqua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de-AT" sz="10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1200" dirty="0">
                <a:latin typeface="Book Antiqua" pitchFamily="18" charset="0"/>
              </a:rPr>
              <a:t>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b="1" dirty="0">
                <a:latin typeface="Book Antiqua" pitchFamily="18" charset="0"/>
              </a:rPr>
              <a:t>jede Lehrperson</a:t>
            </a:r>
            <a:r>
              <a:rPr lang="de-AT" sz="2400" dirty="0">
                <a:latin typeface="Book Antiqua" pitchFamily="18" charset="0"/>
              </a:rPr>
              <a:t> der Schule als </a:t>
            </a:r>
            <a:r>
              <a:rPr lang="de-AT" sz="2400" dirty="0" smtClean="0">
                <a:latin typeface="Book Antiqua" pitchFamily="18" charset="0"/>
              </a:rPr>
              <a:t>Betreuer/in </a:t>
            </a:r>
            <a:r>
              <a:rPr lang="de-AT" sz="2400" b="1" dirty="0" smtClean="0">
                <a:latin typeface="Book Antiqua" pitchFamily="18" charset="0"/>
              </a:rPr>
              <a:t>wählbar</a:t>
            </a:r>
            <a:r>
              <a:rPr lang="de-AT" sz="2400" dirty="0" smtClean="0">
                <a:latin typeface="Book Antiqua" pitchFamily="18" charset="0"/>
              </a:rPr>
              <a:t> (Voraussetzung: erforderliche berufliche oder außerberufliche </a:t>
            </a:r>
            <a:r>
              <a:rPr lang="de-AT" sz="2400" dirty="0" smtClean="0">
                <a:latin typeface="Book Antiqua" pitchFamily="18" charset="0"/>
                <a:sym typeface="Symbol"/>
              </a:rPr>
              <a:t></a:t>
            </a:r>
            <a:r>
              <a:rPr lang="de-AT" sz="2400" dirty="0" smtClean="0">
                <a:latin typeface="Book Antiqua" pitchFamily="18" charset="0"/>
              </a:rPr>
              <a:t>informelle</a:t>
            </a:r>
            <a:r>
              <a:rPr lang="de-AT" sz="2400" dirty="0" smtClean="0">
                <a:latin typeface="Book Antiqua" pitchFamily="18" charset="0"/>
                <a:sym typeface="Symbol"/>
              </a:rPr>
              <a:t></a:t>
            </a:r>
            <a:r>
              <a:rPr lang="de-AT" sz="2400" dirty="0" smtClean="0">
                <a:latin typeface="Book Antiqua" pitchFamily="18" charset="0"/>
              </a:rPr>
              <a:t> Sach- und Fachkompetenz für Thema)</a:t>
            </a:r>
          </a:p>
          <a:p>
            <a:pPr>
              <a:spcBef>
                <a:spcPct val="20000"/>
              </a:spcBef>
              <a:defRPr/>
            </a:pPr>
            <a:endParaRPr lang="de-AT" sz="10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b="1" dirty="0" smtClean="0">
                <a:latin typeface="Book Antiqua" pitchFamily="18" charset="0"/>
              </a:rPr>
              <a:t>grundsätzlich bis zu 3, höchstens jedoch 5 </a:t>
            </a:r>
            <a:r>
              <a:rPr lang="de-AT" sz="2400" b="1" dirty="0">
                <a:latin typeface="Book Antiqua" pitchFamily="18" charset="0"/>
              </a:rPr>
              <a:t>Arbeiten</a:t>
            </a:r>
            <a:r>
              <a:rPr lang="de-AT" sz="2400" dirty="0">
                <a:latin typeface="Book Antiqua" pitchFamily="18" charset="0"/>
              </a:rPr>
              <a:t> pro </a:t>
            </a:r>
            <a:r>
              <a:rPr lang="de-AT" sz="2400" dirty="0" smtClean="0">
                <a:latin typeface="Book Antiqua" pitchFamily="18" charset="0"/>
              </a:rPr>
              <a:t>Betreuer/in </a:t>
            </a:r>
            <a:r>
              <a:rPr lang="de-AT" sz="2400" dirty="0">
                <a:latin typeface="Book Antiqua" pitchFamily="18" charset="0"/>
              </a:rPr>
              <a:t>pro </a:t>
            </a:r>
            <a:r>
              <a:rPr lang="de-AT" sz="2400" dirty="0" smtClean="0">
                <a:latin typeface="Book Antiqua" pitchFamily="18" charset="0"/>
              </a:rPr>
              <a:t>Jahrgang</a:t>
            </a:r>
            <a:endParaRPr lang="de-AT" sz="2400" dirty="0"/>
          </a:p>
          <a:p>
            <a:pPr marL="742950" lvl="1" indent="-285750">
              <a:spcBef>
                <a:spcPct val="20000"/>
              </a:spcBef>
              <a:defRPr/>
            </a:pPr>
            <a:endParaRPr lang="de-AT" sz="2000" dirty="0"/>
          </a:p>
          <a:p>
            <a:pPr marL="342900" indent="-342900">
              <a:spcBef>
                <a:spcPct val="20000"/>
              </a:spcBef>
              <a:defRPr/>
            </a:pPr>
            <a:endParaRPr lang="de-AT" sz="2400" dirty="0"/>
          </a:p>
          <a:p>
            <a:pPr marL="742950" lvl="1" indent="-285750">
              <a:spcBef>
                <a:spcPct val="20000"/>
              </a:spcBef>
              <a:defRPr/>
            </a:pPr>
            <a:endParaRPr lang="de-AT" sz="2000" dirty="0"/>
          </a:p>
          <a:p>
            <a:pPr marL="742950" lvl="1" indent="-28575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de-AT" sz="2000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/>
              <a:t>Stand </a:t>
            </a:r>
            <a:r>
              <a:rPr lang="de-DE" sz="1400" dirty="0" smtClean="0"/>
              <a:t>01</a:t>
            </a:r>
            <a:r>
              <a:rPr lang="de-DE" sz="1400" dirty="0"/>
              <a:t>. Oktober 2014</a:t>
            </a:r>
            <a:br>
              <a:rPr lang="de-DE" sz="1400" dirty="0"/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234464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052737"/>
            <a:ext cx="8784977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SchUG§39: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latin typeface="Book Antiqua" panose="02040602050305030304" pitchFamily="18" charset="0"/>
              </a:rPr>
              <a:t>eigenes Zeugnis über Vorprüfung</a:t>
            </a:r>
            <a:endParaRPr lang="de-AT" sz="24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800100" lvl="1" indent="-342900" fontAlgn="base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RP-Zeugnis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enthält:</a:t>
            </a:r>
          </a:p>
          <a:p>
            <a:pPr lvl="1" defTabSz="296863" fontAlgn="base">
              <a:spcAft>
                <a:spcPct val="0"/>
              </a:spcAft>
              <a:tabLst>
                <a:tab pos="804863" algn="l"/>
              </a:tabLst>
              <a:defRPr/>
            </a:pP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		Bezeichnung der Schule (Schulart, Schulform)</a:t>
            </a:r>
          </a:p>
          <a:p>
            <a:pPr lvl="1" defTabSz="296863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</a:tabLst>
              <a:defRPr/>
            </a:pPr>
            <a:r>
              <a:rPr lang="de-AT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		Personalien des Prüfungskandidaten/der Prüfungskandidatin</a:t>
            </a:r>
          </a:p>
          <a:p>
            <a:pPr lvl="1" defTabSz="296863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</a:tabLst>
              <a:defRPr/>
            </a:pPr>
            <a:r>
              <a:rPr lang="de-AT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		Bezeichnung des Lehrplanes, nach dem unterrichtet wurde</a:t>
            </a:r>
          </a:p>
          <a:p>
            <a:pPr lvl="1" defTabSz="296863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</a:tabLst>
              <a:defRPr/>
            </a:pPr>
            <a:r>
              <a:rPr lang="de-AT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		Themenstellung der VWA</a:t>
            </a:r>
          </a:p>
          <a:p>
            <a:pPr lvl="1" defTabSz="296863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</a:tabLst>
              <a:defRPr/>
            </a:pPr>
            <a:r>
              <a:rPr lang="de-AT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		Beurteilung der Leistungen in den einzelnen Prüfungsgebieten 					der Vorprüfung und der Hauptprüfung (VWA, Klausuren, 					</a:t>
            </a:r>
            <a:r>
              <a:rPr lang="de-AT" sz="20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mündl</a:t>
            </a: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. Prüfungen) (kein Vermerk bei Kompensationsprüfung)</a:t>
            </a:r>
          </a:p>
          <a:p>
            <a:pPr lvl="1" defTabSz="296863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</a:tabLst>
              <a:defRPr/>
            </a:pPr>
            <a:r>
              <a:rPr lang="de-AT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		Gesamtbeurteilung der Leistungen (z.B. ausgez., guter Erfolg)</a:t>
            </a:r>
          </a:p>
          <a:p>
            <a:pPr lvl="1" defTabSz="296863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</a:tabLst>
              <a:defRPr/>
            </a:pPr>
            <a:r>
              <a:rPr lang="de-AT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		allenfalls Entscheidung über Zulässigkeit der Wiederholung von 				Teilprüfungen</a:t>
            </a:r>
          </a:p>
          <a:p>
            <a:pPr lvl="1" defTabSz="296863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</a:tabLst>
              <a:defRPr/>
            </a:pPr>
            <a:r>
              <a:rPr lang="de-AT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		Ort, Datum, Unterschriften (Vorsitzende/r, Direktor/in, KV), 					Rundsiegel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152726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30310" y="1196975"/>
            <a:ext cx="6538034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Teil 3: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4000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Wiederholung von Teilprüfungen bzw. von Prüfungsgebieten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2" y="1196975"/>
            <a:ext cx="7740526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de-AT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2000" dirty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380649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052737"/>
            <a:ext cx="8784977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SchUG§40: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1200" dirty="0" smtClean="0">
              <a:latin typeface="Book Antiqua" panose="02040602050305030304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höchstens dreimalige Wiederholung</a:t>
            </a:r>
            <a:r>
              <a:rPr lang="de-AT" sz="2400" dirty="0" smtClean="0">
                <a:latin typeface="Book Antiqua" panose="02040602050305030304" pitchFamily="18" charset="0"/>
              </a:rPr>
              <a:t> von Teilprüfungen bzw. Prüfungsgebieten (bei negativer Beurteilung oder Nichtbeurteilung wegen vorgetäuschter Leistungen)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Wiederholung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 der gleichen Art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wie ursprüngliche Prüfung (eigene Regelung für VWA; trotz Kompensationsprüfung neg. Klausurprüfung muss schriftlich wiederholt werden)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3 Jahre nach erstem Antreten gleichbleibende Prüfungsvorschriften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Antrag auf Zulassung zur Wiederholung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durch Kandidat/in, Zuweisung eines </a:t>
            </a:r>
            <a:r>
              <a:rPr lang="de-AT" sz="24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Prüfungstermines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durch Direktor/in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09385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676400" y="304800"/>
            <a:ext cx="57150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Neue Reifeprüfung </a:t>
            </a:r>
            <a:r>
              <a:rPr lang="de-DE" sz="2400" b="1" dirty="0">
                <a:latin typeface="Book Antiqua" panose="02040602050305030304" pitchFamily="18" charset="0"/>
              </a:rPr>
              <a:t>AHS</a:t>
            </a:r>
          </a:p>
          <a:p>
            <a:pPr>
              <a:defRPr/>
            </a:pPr>
            <a:r>
              <a:rPr lang="de-DE" sz="1400" b="1" dirty="0" smtClean="0">
                <a:latin typeface="Book Antiqua" panose="02040602050305030304" pitchFamily="18" charset="0"/>
              </a:rPr>
              <a:t>Stand 01. Oktober 2014</a:t>
            </a:r>
            <a:endParaRPr lang="de-DE" sz="1400" b="1" dirty="0">
              <a:latin typeface="Book Antiqua" panose="02040602050305030304" pitchFamily="18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" y="982663"/>
            <a:ext cx="8964487" cy="563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32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Informations-Konzept</a:t>
            </a:r>
            <a:endParaRPr lang="de-DE" sz="1200" dirty="0" smtClean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800" dirty="0">
              <a:latin typeface="Book Antiqua" panose="02040602050305030304" pitchFamily="18" charset="0"/>
            </a:endParaRPr>
          </a:p>
          <a:p>
            <a:pPr marL="571500" indent="-571500" defTabSz="219075" eaLnBrk="1" hangingPunct="1">
              <a:spcBef>
                <a:spcPts val="800"/>
              </a:spcBef>
              <a:buFont typeface="Wingdings" panose="05000000000000000000" pitchFamily="2" charset="2"/>
              <a:buChar char="§"/>
              <a:tabLst>
                <a:tab pos="7172325" algn="l"/>
              </a:tabLst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österreichweite Direktor/</a:t>
            </a:r>
            <a:r>
              <a:rPr lang="de-DE" sz="2400" b="1" dirty="0" err="1" smtClean="0">
                <a:latin typeface="Book Antiqua" panose="02040602050305030304" pitchFamily="18" charset="0"/>
              </a:rPr>
              <a:t>inn</a:t>
            </a:r>
            <a:r>
              <a:rPr lang="de-DE" sz="2400" b="1" dirty="0" smtClean="0">
                <a:latin typeface="Book Antiqua" panose="02040602050305030304" pitchFamily="18" charset="0"/>
              </a:rPr>
              <a:t>/</a:t>
            </a:r>
            <a:r>
              <a:rPr lang="de-DE" sz="2400" b="1" dirty="0" err="1" smtClean="0">
                <a:latin typeface="Book Antiqua" panose="02040602050305030304" pitchFamily="18" charset="0"/>
              </a:rPr>
              <a:t>entagung</a:t>
            </a:r>
            <a:r>
              <a:rPr lang="de-DE" sz="2400" b="1" dirty="0" smtClean="0">
                <a:latin typeface="Book Antiqua" panose="02040602050305030304" pitchFamily="18" charset="0"/>
              </a:rPr>
              <a:t> am Mittwoch, den 3. Dezember 2014 von 10.00 – 16.30 Uhr in Linz</a:t>
            </a:r>
          </a:p>
          <a:p>
            <a:pPr defTabSz="219075" eaLnBrk="1" hangingPunct="1">
              <a:spcBef>
                <a:spcPts val="800"/>
              </a:spcBef>
              <a:tabLst>
                <a:tab pos="7172325" algn="l"/>
              </a:tabLst>
              <a:defRPr/>
            </a:pPr>
            <a:endParaRPr lang="de-DE" sz="500" dirty="0" smtClean="0">
              <a:latin typeface="Book Antiqua" panose="02040602050305030304" pitchFamily="18" charset="0"/>
            </a:endParaRPr>
          </a:p>
          <a:p>
            <a:pPr marL="571500" indent="-571500" defTabSz="219075" eaLnBrk="1" hangingPunct="1">
              <a:spcBef>
                <a:spcPts val="800"/>
              </a:spcBef>
              <a:buFont typeface="Wingdings" panose="05000000000000000000" pitchFamily="2" charset="2"/>
              <a:buChar char="§"/>
              <a:tabLst>
                <a:tab pos="7172325" algn="l"/>
              </a:tabLst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Informationsveranstaltungen zur </a:t>
            </a:r>
            <a:r>
              <a:rPr lang="de-DE" sz="2400" b="1" dirty="0" err="1" smtClean="0">
                <a:latin typeface="Book Antiqua" panose="02040602050305030304" pitchFamily="18" charset="0"/>
              </a:rPr>
              <a:t>mündl</a:t>
            </a:r>
            <a:r>
              <a:rPr lang="de-DE" sz="2400" b="1" dirty="0" smtClean="0">
                <a:latin typeface="Book Antiqua" panose="02040602050305030304" pitchFamily="18" charset="0"/>
              </a:rPr>
              <a:t>. RP an jeder Schule</a:t>
            </a:r>
          </a:p>
          <a:p>
            <a:pPr defTabSz="219075" eaLnBrk="1" hangingPunct="1">
              <a:spcBef>
                <a:spcPts val="800"/>
              </a:spcBef>
              <a:tabLst>
                <a:tab pos="7172325" algn="l"/>
              </a:tabLst>
              <a:defRPr/>
            </a:pPr>
            <a:endParaRPr lang="de-DE" sz="500" dirty="0" smtClean="0">
              <a:latin typeface="Book Antiqua" panose="02040602050305030304" pitchFamily="18" charset="0"/>
            </a:endParaRPr>
          </a:p>
          <a:p>
            <a:pPr marL="571500" indent="-571500" defTabSz="219075" eaLnBrk="1" hangingPunct="1">
              <a:spcBef>
                <a:spcPts val="800"/>
              </a:spcBef>
              <a:buFont typeface="Wingdings" panose="05000000000000000000" pitchFamily="2" charset="2"/>
              <a:buChar char="§"/>
              <a:tabLst>
                <a:tab pos="7172325" algn="l"/>
              </a:tabLst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zentrale bzw. regionale Veranstaltungen für die einzelnen Fächer (Klausur, </a:t>
            </a:r>
            <a:r>
              <a:rPr lang="de-DE" sz="2400" b="1" dirty="0" err="1" smtClean="0">
                <a:latin typeface="Book Antiqua" panose="02040602050305030304" pitchFamily="18" charset="0"/>
              </a:rPr>
              <a:t>mündl</a:t>
            </a:r>
            <a:r>
              <a:rPr lang="de-DE" sz="2400" b="1" dirty="0" smtClean="0">
                <a:latin typeface="Book Antiqua" panose="02040602050305030304" pitchFamily="18" charset="0"/>
              </a:rPr>
              <a:t>. RP)</a:t>
            </a:r>
          </a:p>
          <a:p>
            <a:pPr defTabSz="219075" eaLnBrk="1" hangingPunct="1">
              <a:spcBef>
                <a:spcPts val="800"/>
              </a:spcBef>
              <a:tabLst>
                <a:tab pos="7172325" algn="l"/>
              </a:tabLst>
              <a:defRPr/>
            </a:pPr>
            <a:endParaRPr lang="de-DE" sz="500" dirty="0" smtClean="0">
              <a:latin typeface="Book Antiqua" panose="02040602050305030304" pitchFamily="18" charset="0"/>
            </a:endParaRPr>
          </a:p>
          <a:p>
            <a:pPr marL="571500" indent="-571500" defTabSz="219075" eaLnBrk="1" hangingPunct="1">
              <a:spcBef>
                <a:spcPts val="800"/>
              </a:spcBef>
              <a:buFont typeface="Wingdings" panose="05000000000000000000" pitchFamily="2" charset="2"/>
              <a:buChar char="§"/>
              <a:tabLst>
                <a:tab pos="7172325" algn="l"/>
              </a:tabLst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Fortbildungsangebote zur VWA</a:t>
            </a:r>
          </a:p>
          <a:p>
            <a:pPr defTabSz="219075" eaLnBrk="1" hangingPunct="1">
              <a:spcBef>
                <a:spcPts val="800"/>
              </a:spcBef>
              <a:tabLst>
                <a:tab pos="7172325" algn="l"/>
              </a:tabLst>
              <a:defRPr/>
            </a:pPr>
            <a:endParaRPr lang="de-DE" sz="500" dirty="0" smtClean="0">
              <a:latin typeface="Book Antiqua" panose="02040602050305030304" pitchFamily="18" charset="0"/>
            </a:endParaRPr>
          </a:p>
          <a:p>
            <a:pPr marL="571500" indent="-571500" defTabSz="219075" eaLnBrk="1" hangingPunct="1">
              <a:spcBef>
                <a:spcPts val="800"/>
              </a:spcBef>
              <a:buFont typeface="Wingdings" panose="05000000000000000000" pitchFamily="2" charset="2"/>
              <a:buChar char="§"/>
              <a:tabLst>
                <a:tab pos="7172325" algn="l"/>
              </a:tabLst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Information der Schüler/innen und Eltern</a:t>
            </a:r>
          </a:p>
          <a:p>
            <a:pPr defTabSz="219075" eaLnBrk="1" hangingPunct="1">
              <a:spcBef>
                <a:spcPts val="800"/>
              </a:spcBef>
              <a:tabLst>
                <a:tab pos="7172325" algn="l"/>
              </a:tabLst>
              <a:defRPr/>
            </a:pPr>
            <a:endParaRPr lang="de-DE" sz="500" dirty="0">
              <a:solidFill>
                <a:srgbClr val="0066CC"/>
              </a:solidFill>
              <a:latin typeface="Book Antiqua" panose="02040602050305030304" pitchFamily="18" charset="0"/>
            </a:endParaRPr>
          </a:p>
          <a:p>
            <a:pPr marL="571500" indent="-571500" defTabSz="219075" eaLnBrk="1" hangingPunct="1">
              <a:spcBef>
                <a:spcPts val="800"/>
              </a:spcBef>
              <a:buFont typeface="Wingdings" panose="05000000000000000000" pitchFamily="2" charset="2"/>
              <a:buChar char="§"/>
              <a:tabLst>
                <a:tab pos="7172325" algn="l"/>
              </a:tabLst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Dienstbesprechung für Vorsitzende</a:t>
            </a:r>
            <a:endParaRPr lang="de-DE" sz="2000" b="1" dirty="0" smtClean="0"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24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3600" b="1" dirty="0" smtClean="0">
                <a:latin typeface="Tahoma" pitchFamily="34" charset="0"/>
              </a:rPr>
              <a:t> 	</a:t>
            </a:r>
            <a:endParaRPr lang="de-DE" sz="2400" b="1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</a:p>
          <a:p>
            <a:pPr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</p:txBody>
      </p:sp>
      <p:pic>
        <p:nvPicPr>
          <p:cNvPr id="8" name="Picture 8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059"/>
            <a:ext cx="1080120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894278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052737"/>
            <a:ext cx="7164388" cy="481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752"/>
            <a:ext cx="7324601" cy="554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b="1" dirty="0" smtClean="0">
                <a:latin typeface="Book Antiqua" pitchFamily="18" charset="0"/>
              </a:rPr>
              <a:t>Empfehlung:</a:t>
            </a:r>
            <a:r>
              <a:rPr lang="de-AT" sz="2400" dirty="0" smtClean="0">
                <a:latin typeface="Book Antiqua" pitchFamily="18" charset="0"/>
              </a:rPr>
              <a:t> Einreichung des Themas mit Erwartungshorizont an Direktion bis Ende Februar (Zeit für Vorbegutachtung)</a:t>
            </a:r>
          </a:p>
          <a:p>
            <a:pPr>
              <a:spcBef>
                <a:spcPct val="20000"/>
              </a:spcBef>
              <a:defRPr/>
            </a:pPr>
            <a:endParaRPr lang="de-AT" sz="1400" dirty="0"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b="1" u="sng" dirty="0" smtClean="0">
                <a:latin typeface="Book Antiqua" pitchFamily="18" charset="0"/>
              </a:rPr>
              <a:t>„Erwartungshorizont“:</a:t>
            </a:r>
          </a:p>
          <a:p>
            <a:pPr marL="704850" lvl="1" indent="-342900" defTabSz="361950">
              <a:spcBef>
                <a:spcPct val="20000"/>
              </a:spcBef>
              <a:buFontTx/>
              <a:buChar char="-"/>
              <a:defRPr/>
            </a:pPr>
            <a:r>
              <a:rPr lang="de-AT" sz="2400" dirty="0" smtClean="0">
                <a:latin typeface="Book Antiqua" pitchFamily="18" charset="0"/>
              </a:rPr>
              <a:t>von Schüler/in zu verfassen</a:t>
            </a:r>
          </a:p>
          <a:p>
            <a:pPr marL="704850" lvl="1" indent="-342900" defTabSz="361950">
              <a:spcBef>
                <a:spcPct val="20000"/>
              </a:spcBef>
              <a:buFontTx/>
              <a:buChar char="-"/>
              <a:defRPr/>
            </a:pPr>
            <a:r>
              <a:rPr lang="de-AT" sz="2400" b="1" dirty="0" smtClean="0">
                <a:latin typeface="Book Antiqua" pitchFamily="18" charset="0"/>
              </a:rPr>
              <a:t>Inhalt:</a:t>
            </a:r>
          </a:p>
          <a:p>
            <a:pPr marL="1076325" lvl="1" indent="-361950" defTabSz="3619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de-AT" sz="2400" dirty="0" smtClean="0">
                <a:latin typeface="Book Antiqua" pitchFamily="18" charset="0"/>
              </a:rPr>
              <a:t>	impulsgebende Medien (obligat)</a:t>
            </a:r>
          </a:p>
          <a:p>
            <a:pPr marL="1076325" lvl="1" indent="-361950" defTabSz="3619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de-AT" sz="2400" dirty="0" smtClean="0">
                <a:latin typeface="Book Antiqua" pitchFamily="18" charset="0"/>
              </a:rPr>
              <a:t>angestrebte Methoden (obligat)</a:t>
            </a:r>
          </a:p>
          <a:p>
            <a:pPr marL="1076325" lvl="1" indent="-361950" defTabSz="3619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de-AT" sz="2400" dirty="0" smtClean="0">
                <a:latin typeface="Book Antiqua" pitchFamily="18" charset="0"/>
              </a:rPr>
              <a:t>ungefähre Gliederung der Arbeit (obligat)</a:t>
            </a:r>
          </a:p>
          <a:p>
            <a:pPr marL="1076325" lvl="1" indent="-361950" defTabSz="3619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de-AT" sz="2400" dirty="0" smtClean="0">
                <a:latin typeface="Book Antiqua" pitchFamily="18" charset="0"/>
              </a:rPr>
              <a:t>optional: Präzisierung der Themenstellung durch geeignete Leitfragen (möglichst konkret, </a:t>
            </a:r>
            <a:r>
              <a:rPr lang="de-AT" sz="2400" dirty="0" err="1" smtClean="0">
                <a:latin typeface="Book Antiqua" pitchFamily="18" charset="0"/>
              </a:rPr>
              <a:t>bewältigbar</a:t>
            </a:r>
            <a:r>
              <a:rPr lang="de-AT" sz="2400" dirty="0" smtClean="0">
                <a:latin typeface="Book Antiqua" pitchFamily="18" charset="0"/>
              </a:rPr>
              <a:t>)</a:t>
            </a:r>
            <a:r>
              <a:rPr lang="de-AT" sz="2400" dirty="0">
                <a:latin typeface="Book Antiqua" pitchFamily="18" charset="0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de-AT" sz="1400" dirty="0" smtClean="0">
              <a:latin typeface="Book Antiqua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de-AT" sz="2400" dirty="0"/>
          </a:p>
          <a:p>
            <a:pPr marL="742950" lvl="1" indent="-285750">
              <a:spcBef>
                <a:spcPct val="20000"/>
              </a:spcBef>
              <a:defRPr/>
            </a:pPr>
            <a:endParaRPr lang="de-AT" sz="2000" dirty="0"/>
          </a:p>
          <a:p>
            <a:pPr marL="342900" indent="-342900">
              <a:spcBef>
                <a:spcPct val="20000"/>
              </a:spcBef>
              <a:defRPr/>
            </a:pPr>
            <a:endParaRPr lang="de-AT" sz="2400" dirty="0"/>
          </a:p>
          <a:p>
            <a:pPr marL="742950" lvl="1" indent="-285750">
              <a:spcBef>
                <a:spcPct val="20000"/>
              </a:spcBef>
              <a:defRPr/>
            </a:pPr>
            <a:endParaRPr lang="de-AT" sz="2000" dirty="0"/>
          </a:p>
          <a:p>
            <a:pPr marL="742950" lvl="1" indent="-28575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de-AT" sz="2000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/>
              <a:t>Stand 01. Oktober 2014</a:t>
            </a:r>
            <a:br>
              <a:rPr lang="de-DE" sz="1400" dirty="0"/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617791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052737"/>
            <a:ext cx="7164388" cy="481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2" y="1556792"/>
            <a:ext cx="7200800" cy="518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b="1" dirty="0" smtClean="0">
                <a:latin typeface="Book Antiqua" pitchFamily="18" charset="0"/>
              </a:rPr>
              <a:t>Einreichung</a:t>
            </a:r>
            <a:r>
              <a:rPr lang="de-AT" sz="2400" dirty="0" smtClean="0">
                <a:latin typeface="Book Antiqua" pitchFamily="18" charset="0"/>
              </a:rPr>
              <a:t> </a:t>
            </a:r>
            <a:r>
              <a:rPr lang="de-AT" sz="2400" dirty="0">
                <a:latin typeface="Book Antiqua" pitchFamily="18" charset="0"/>
              </a:rPr>
              <a:t>des </a:t>
            </a:r>
            <a:r>
              <a:rPr lang="de-AT" sz="2400" dirty="0" smtClean="0">
                <a:latin typeface="Book Antiqua" pitchFamily="18" charset="0"/>
              </a:rPr>
              <a:t>Themas mit im Zuge der Themenfindung vereinbartem Erwartungshorizont </a:t>
            </a:r>
            <a:r>
              <a:rPr lang="de-AT" sz="2400" dirty="0">
                <a:latin typeface="Book Antiqua" pitchFamily="18" charset="0"/>
              </a:rPr>
              <a:t>im Dienstweg </a:t>
            </a:r>
            <a:r>
              <a:rPr lang="de-AT" sz="2400" b="1" dirty="0">
                <a:latin typeface="Book Antiqua" pitchFamily="18" charset="0"/>
              </a:rPr>
              <a:t>an LSR</a:t>
            </a:r>
            <a:r>
              <a:rPr lang="de-AT" sz="2400" dirty="0">
                <a:latin typeface="Book Antiqua" pitchFamily="18" charset="0"/>
              </a:rPr>
              <a:t> bis Ende März der vorletzten </a:t>
            </a:r>
            <a:r>
              <a:rPr lang="de-AT" sz="2400" dirty="0" smtClean="0">
                <a:latin typeface="Book Antiqua" pitchFamily="18" charset="0"/>
              </a:rPr>
              <a:t>Schulstufe unter </a:t>
            </a:r>
            <a:r>
              <a:rPr lang="de-AT" sz="2400" dirty="0">
                <a:latin typeface="Book Antiqua" pitchFamily="18" charset="0"/>
              </a:rPr>
              <a:t>https://genehmigung.ahs-vwa.at </a:t>
            </a:r>
            <a:endParaRPr lang="de-AT" sz="2400" dirty="0" smtClean="0"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AT" sz="2400" dirty="0"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b="1" dirty="0" smtClean="0">
                <a:latin typeface="Book Antiqua" pitchFamily="18" charset="0"/>
              </a:rPr>
              <a:t>Genehmigung</a:t>
            </a:r>
            <a:r>
              <a:rPr lang="de-AT" sz="2400" dirty="0" smtClean="0">
                <a:latin typeface="Book Antiqua" pitchFamily="18" charset="0"/>
              </a:rPr>
              <a:t> </a:t>
            </a:r>
            <a:r>
              <a:rPr lang="de-AT" sz="2400" dirty="0">
                <a:latin typeface="Book Antiqua" pitchFamily="18" charset="0"/>
              </a:rPr>
              <a:t>des Themas </a:t>
            </a:r>
            <a:endParaRPr lang="de-AT" sz="2400" dirty="0" smtClean="0">
              <a:latin typeface="Book Antiqua" pitchFamily="18" charset="0"/>
            </a:endParaRPr>
          </a:p>
          <a:p>
            <a:pPr marL="361950">
              <a:spcBef>
                <a:spcPct val="20000"/>
              </a:spcBef>
              <a:defRPr/>
            </a:pPr>
            <a:r>
              <a:rPr lang="de-AT" sz="2400" dirty="0" smtClean="0">
                <a:latin typeface="Book Antiqua" pitchFamily="18" charset="0"/>
              </a:rPr>
              <a:t>durch </a:t>
            </a:r>
            <a:r>
              <a:rPr lang="de-AT" sz="2400" dirty="0">
                <a:latin typeface="Book Antiqua" pitchFamily="18" charset="0"/>
              </a:rPr>
              <a:t>LSR bis Ende </a:t>
            </a:r>
            <a:r>
              <a:rPr lang="de-AT" sz="2400" dirty="0" smtClean="0">
                <a:latin typeface="Book Antiqua" pitchFamily="18" charset="0"/>
              </a:rPr>
              <a:t>April bzw</a:t>
            </a:r>
            <a:r>
              <a:rPr lang="de-AT" sz="2400" dirty="0">
                <a:latin typeface="Book Antiqua" pitchFamily="18" charset="0"/>
              </a:rPr>
              <a:t>. Neuvorlage innerhalb einer gesetzten Nachfrist </a:t>
            </a:r>
            <a:r>
              <a:rPr lang="de-AT" sz="2400" dirty="0" smtClean="0">
                <a:latin typeface="Book Antiqua" pitchFamily="18" charset="0"/>
              </a:rPr>
              <a:t/>
            </a:r>
            <a:br>
              <a:rPr lang="de-AT" sz="2400" dirty="0" smtClean="0">
                <a:latin typeface="Book Antiqua" pitchFamily="18" charset="0"/>
              </a:rPr>
            </a:br>
            <a:endParaRPr lang="de-AT" sz="2400" dirty="0"/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de-AT" sz="2400" dirty="0"/>
          </a:p>
          <a:p>
            <a:pPr marL="742950" lvl="1" indent="-285750">
              <a:spcBef>
                <a:spcPct val="20000"/>
              </a:spcBef>
              <a:defRPr/>
            </a:pPr>
            <a:endParaRPr lang="de-AT" sz="2000" dirty="0"/>
          </a:p>
          <a:p>
            <a:pPr marL="342900" indent="-342900">
              <a:spcBef>
                <a:spcPct val="20000"/>
              </a:spcBef>
              <a:defRPr/>
            </a:pPr>
            <a:endParaRPr lang="de-AT" sz="2400" dirty="0"/>
          </a:p>
          <a:p>
            <a:pPr marL="742950" lvl="1" indent="-285750">
              <a:spcBef>
                <a:spcPct val="20000"/>
              </a:spcBef>
              <a:defRPr/>
            </a:pPr>
            <a:endParaRPr lang="de-AT" sz="2000" dirty="0"/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de-AT" sz="2000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/>
              <a:t>Stand 01. Oktober 2014</a:t>
            </a:r>
            <a:br>
              <a:rPr lang="de-DE" sz="1400" dirty="0"/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09594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081192"/>
            <a:ext cx="7920038" cy="577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1400" i="1" dirty="0"/>
              <a:t>	</a:t>
            </a:r>
            <a:r>
              <a:rPr lang="de-AT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Durchführung</a:t>
            </a:r>
            <a:r>
              <a:rPr lang="de-AT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de-AT" sz="1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200" b="1" dirty="0">
                <a:latin typeface="Book Antiqua" pitchFamily="18" charset="0"/>
              </a:rPr>
              <a:t>Ziele</a:t>
            </a:r>
            <a:r>
              <a:rPr lang="de-AT" sz="2200" dirty="0">
                <a:latin typeface="Book Antiqua" pitchFamily="18" charset="0"/>
              </a:rPr>
              <a:t> der VWA: </a:t>
            </a:r>
            <a:r>
              <a:rPr lang="de-AT" sz="2200" dirty="0" smtClean="0">
                <a:latin typeface="Book Antiqua" pitchFamily="18" charset="0"/>
              </a:rPr>
              <a:t>ähnlich wie </a:t>
            </a:r>
            <a:r>
              <a:rPr lang="de-AT" sz="2200" dirty="0">
                <a:latin typeface="Book Antiqua" pitchFamily="18" charset="0"/>
              </a:rPr>
              <a:t>bei </a:t>
            </a:r>
            <a:r>
              <a:rPr lang="de-AT" sz="2200" dirty="0" smtClean="0">
                <a:latin typeface="Book Antiqua" pitchFamily="18" charset="0"/>
              </a:rPr>
              <a:t>FBA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de-AT" sz="1000" dirty="0"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200" b="1" dirty="0" smtClean="0">
                <a:latin typeface="Book Antiqua" pitchFamily="18" charset="0"/>
              </a:rPr>
              <a:t>Betreuung</a:t>
            </a:r>
            <a:r>
              <a:rPr lang="de-AT" sz="2200" dirty="0" smtClean="0">
                <a:latin typeface="Book Antiqua" pitchFamily="18" charset="0"/>
              </a:rPr>
              <a:t>: kontinuierliche </a:t>
            </a:r>
            <a:r>
              <a:rPr lang="de-AT" sz="2200" dirty="0">
                <a:latin typeface="Book Antiqua" pitchFamily="18" charset="0"/>
              </a:rPr>
              <a:t>Betreuung in der letzten Schulstufe; aber Selbstständigkeit muss gewahrt bleiben</a:t>
            </a:r>
            <a:endParaRPr lang="de-AT" sz="2200" dirty="0" smtClean="0">
              <a:latin typeface="Book Antiqua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de-AT" sz="1000" dirty="0" smtClean="0">
                <a:latin typeface="Book Antiqua" pitchFamily="18" charset="0"/>
              </a:rPr>
              <a:t> </a:t>
            </a:r>
            <a:endParaRPr lang="de-AT" sz="1000" dirty="0"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200" b="1" dirty="0">
                <a:latin typeface="Book Antiqua" pitchFamily="18" charset="0"/>
              </a:rPr>
              <a:t>Erstellung eines Begleitprotokolls</a:t>
            </a:r>
            <a:r>
              <a:rPr lang="de-AT" sz="2200" dirty="0">
                <a:latin typeface="Book Antiqua" pitchFamily="18" charset="0"/>
              </a:rPr>
              <a:t> durch </a:t>
            </a:r>
            <a:r>
              <a:rPr lang="de-AT" sz="2200" dirty="0" smtClean="0">
                <a:latin typeface="Book Antiqua" pitchFamily="18" charset="0"/>
              </a:rPr>
              <a:t>Schüler/in (jedenfalls Arbeitsablauf, verwendete Hilfsmittel und Hilfestellungen) </a:t>
            </a:r>
            <a:r>
              <a:rPr lang="de-AT" sz="2200" dirty="0" smtClean="0">
                <a:latin typeface="Book Antiqua" pitchFamily="18" charset="0"/>
                <a:sym typeface="Symbol"/>
              </a:rPr>
              <a:t> Beilage zur VWA</a:t>
            </a:r>
          </a:p>
          <a:p>
            <a:pPr>
              <a:spcBef>
                <a:spcPct val="20000"/>
              </a:spcBef>
              <a:defRPr/>
            </a:pPr>
            <a:endParaRPr lang="de-AT" sz="1000" dirty="0">
              <a:solidFill>
                <a:srgbClr val="C00000"/>
              </a:solidFill>
              <a:latin typeface="Book Antiqua" pitchFamily="18" charset="0"/>
              <a:sym typeface="Symbol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200" b="1" dirty="0" smtClean="0">
                <a:latin typeface="Book Antiqua" pitchFamily="18" charset="0"/>
              </a:rPr>
              <a:t>Aufzeichnungen</a:t>
            </a:r>
            <a:r>
              <a:rPr lang="de-AT" sz="2200" dirty="0" smtClean="0">
                <a:latin typeface="Book Antiqua" pitchFamily="18" charset="0"/>
              </a:rPr>
              <a:t> (durch Betreuer/in) über Gespräche im Rahmen der Themenfindung und Festlegung des Erwartungshorizontes, im Zuge der Betreuung und nach Fertigstellung der Arbeit im Hinblick auf Präsentation und Diskussion </a:t>
            </a:r>
            <a:r>
              <a:rPr lang="de-AT" sz="2200" dirty="0">
                <a:latin typeface="Book Antiqua" pitchFamily="18" charset="0"/>
                <a:sym typeface="Symbol"/>
              </a:rPr>
              <a:t> Beilage </a:t>
            </a:r>
            <a:r>
              <a:rPr lang="de-AT" sz="2200" dirty="0" smtClean="0">
                <a:latin typeface="Book Antiqua" pitchFamily="18" charset="0"/>
                <a:sym typeface="Symbol"/>
              </a:rPr>
              <a:t>zum Prüfungsprotokoll</a:t>
            </a:r>
            <a:endParaRPr lang="de-AT" sz="22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de-AT" sz="2000" dirty="0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/>
              <a:t>Stand 01. Oktober 2014</a:t>
            </a:r>
            <a:br>
              <a:rPr lang="de-DE" sz="1400" dirty="0"/>
            </a:br>
            <a:endParaRPr lang="de-DE" sz="1400" dirty="0"/>
          </a:p>
        </p:txBody>
      </p:sp>
      <p:pic>
        <p:nvPicPr>
          <p:cNvPr id="11" name="Picture 6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088141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1052736"/>
            <a:ext cx="7164388" cy="580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07503" y="1268760"/>
            <a:ext cx="8712969" cy="558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200" b="1" dirty="0">
                <a:latin typeface="Book Antiqua" pitchFamily="18" charset="0"/>
              </a:rPr>
              <a:t>Umfang </a:t>
            </a:r>
            <a:r>
              <a:rPr lang="de-AT" sz="2200" dirty="0">
                <a:latin typeface="Book Antiqua" pitchFamily="18" charset="0"/>
              </a:rPr>
              <a:t>der Arbeit: </a:t>
            </a:r>
            <a:r>
              <a:rPr lang="de-AT" sz="2200" dirty="0" smtClean="0">
                <a:latin typeface="Book Antiqua" pitchFamily="18" charset="0"/>
              </a:rPr>
              <a:t>ca. 40.000 </a:t>
            </a:r>
            <a:r>
              <a:rPr lang="de-AT" sz="2200" dirty="0">
                <a:latin typeface="Book Antiqua" pitchFamily="18" charset="0"/>
              </a:rPr>
              <a:t>bis 60.000 Zeichen </a:t>
            </a:r>
            <a:r>
              <a:rPr lang="de-AT" sz="2200" dirty="0" smtClean="0">
                <a:latin typeface="Book Antiqua" pitchFamily="18" charset="0"/>
              </a:rPr>
              <a:t>(inklusive Leerzeichen, exklusive </a:t>
            </a:r>
            <a:r>
              <a:rPr lang="de-AT" sz="2200" dirty="0">
                <a:latin typeface="Book Antiqua" pitchFamily="18" charset="0"/>
              </a:rPr>
              <a:t>Vorwort, </a:t>
            </a:r>
            <a:r>
              <a:rPr lang="de-AT" sz="2200" dirty="0" smtClean="0">
                <a:latin typeface="Book Antiqua" pitchFamily="18" charset="0"/>
              </a:rPr>
              <a:t>Inhalts- und Literaturverzeichnis sowie sonstige Verzeichnisse, </a:t>
            </a:r>
            <a:r>
              <a:rPr lang="de-AT" sz="2200" dirty="0">
                <a:latin typeface="Book Antiqua" pitchFamily="18" charset="0"/>
              </a:rPr>
              <a:t>inklusive </a:t>
            </a:r>
            <a:r>
              <a:rPr lang="de-AT" sz="2200" dirty="0" smtClean="0">
                <a:latin typeface="Book Antiqua" pitchFamily="18" charset="0"/>
              </a:rPr>
              <a:t>Abstract </a:t>
            </a:r>
            <a:r>
              <a:rPr lang="de-AT" sz="2200" dirty="0">
                <a:latin typeface="Book Antiqua" pitchFamily="18" charset="0"/>
              </a:rPr>
              <a:t>mit </a:t>
            </a:r>
            <a:r>
              <a:rPr lang="de-AT" sz="2200" dirty="0" smtClean="0">
                <a:latin typeface="Book Antiqua" pitchFamily="18" charset="0"/>
              </a:rPr>
              <a:t>ca. 1.000 </a:t>
            </a:r>
            <a:r>
              <a:rPr lang="de-AT" sz="2200" dirty="0">
                <a:latin typeface="Book Antiqua" pitchFamily="18" charset="0"/>
              </a:rPr>
              <a:t>bis </a:t>
            </a:r>
            <a:r>
              <a:rPr lang="de-AT" sz="2200" dirty="0" smtClean="0">
                <a:latin typeface="Book Antiqua" pitchFamily="18" charset="0"/>
              </a:rPr>
              <a:t>1.500 Zeichen) – gilt bei Teamarbeit pro Schüler/in</a:t>
            </a:r>
            <a:endParaRPr lang="de-AT" sz="22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e-AT" sz="1000" i="1" dirty="0">
                <a:latin typeface="Book Antiqua" pitchFamily="18" charset="0"/>
              </a:rPr>
              <a:t>	</a:t>
            </a:r>
            <a:endParaRPr lang="de-AT" sz="10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200" b="1" dirty="0">
                <a:latin typeface="Book Antiqua" pitchFamily="18" charset="0"/>
              </a:rPr>
              <a:t>Abstract</a:t>
            </a:r>
            <a:r>
              <a:rPr lang="de-AT" sz="2200" dirty="0">
                <a:latin typeface="Book Antiqua" pitchFamily="18" charset="0"/>
              </a:rPr>
              <a:t> auf </a:t>
            </a:r>
            <a:r>
              <a:rPr lang="de-AT" sz="2200" dirty="0" smtClean="0">
                <a:latin typeface="Book Antiqua" pitchFamily="18" charset="0"/>
              </a:rPr>
              <a:t>D oder E (ca. 1.000 bis 1.500 Zeichen inklusive Leerzeichen): schlüssige Darlegung des Themas, der Fragestellung, der Problemformulierung und der wesentlichen Ergebnisse</a:t>
            </a:r>
            <a:endParaRPr lang="de-AT" sz="22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e-AT" sz="1000" dirty="0">
                <a:latin typeface="Book Antiqua" pitchFamily="18" charset="0"/>
              </a:rPr>
              <a:t>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200" dirty="0">
                <a:latin typeface="Book Antiqua" pitchFamily="18" charset="0"/>
              </a:rPr>
              <a:t>VWA kann auch in </a:t>
            </a:r>
            <a:r>
              <a:rPr lang="de-AT" sz="2200" dirty="0" smtClean="0">
                <a:latin typeface="Book Antiqua" pitchFamily="18" charset="0"/>
              </a:rPr>
              <a:t>besuchter </a:t>
            </a:r>
            <a:r>
              <a:rPr lang="de-AT" sz="2200" b="1" dirty="0" smtClean="0">
                <a:latin typeface="Book Antiqua" pitchFamily="18" charset="0"/>
              </a:rPr>
              <a:t>FS </a:t>
            </a:r>
            <a:r>
              <a:rPr lang="de-AT" sz="2200" dirty="0" smtClean="0">
                <a:latin typeface="Book Antiqua" pitchFamily="18" charset="0"/>
              </a:rPr>
              <a:t>verfasst werden </a:t>
            </a:r>
            <a:r>
              <a:rPr lang="de-AT" sz="2200" dirty="0" smtClean="0">
                <a:latin typeface="Book Antiqua" pitchFamily="18" charset="0"/>
                <a:sym typeface="Symbol"/>
              </a:rPr>
              <a:t> Präsentation und Diskussion in dieser FS möglich auf Wunsch des Schülers/der Schülerin und mit Zustimmung aller Kommissionsmitglieder</a:t>
            </a:r>
            <a:endParaRPr lang="de-AT" sz="2200" dirty="0" smtClean="0">
              <a:latin typeface="Book Antiqua" pitchFamily="18" charset="0"/>
            </a:endParaRPr>
          </a:p>
          <a:p>
            <a:pPr>
              <a:spcBef>
                <a:spcPct val="20000"/>
              </a:spcBef>
            </a:pPr>
            <a:endParaRPr lang="de-AT" sz="1000" dirty="0" smtClean="0"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200" b="1" dirty="0" smtClean="0">
                <a:latin typeface="Book Antiqua" pitchFamily="18" charset="0"/>
              </a:rPr>
              <a:t>Abgabe</a:t>
            </a:r>
            <a:r>
              <a:rPr lang="de-AT" sz="2200" dirty="0" smtClean="0">
                <a:latin typeface="Book Antiqua" pitchFamily="18" charset="0"/>
              </a:rPr>
              <a:t> </a:t>
            </a:r>
            <a:r>
              <a:rPr lang="de-AT" sz="2200" dirty="0">
                <a:latin typeface="Book Antiqua" pitchFamily="18" charset="0"/>
              </a:rPr>
              <a:t>der VWA + Begleitprotokoll: bis Ende der 1. </a:t>
            </a:r>
            <a:r>
              <a:rPr lang="de-AT" sz="2200" dirty="0" smtClean="0">
                <a:latin typeface="Book Antiqua" pitchFamily="18" charset="0"/>
              </a:rPr>
              <a:t>Woche </a:t>
            </a:r>
            <a:r>
              <a:rPr lang="de-AT" sz="2200" dirty="0">
                <a:latin typeface="Book Antiqua" pitchFamily="18" charset="0"/>
              </a:rPr>
              <a:t>des 2. Semesters der letzten Schulstufe (in digitaler und in zweifach ausgedruckter Form)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2"/>
              </a:buBlip>
            </a:pPr>
            <a:endParaRPr lang="de-AT" sz="2200" dirty="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/>
              <a:t>Stand 01. Oktober 2014</a:t>
            </a:r>
            <a:br>
              <a:rPr lang="de-DE" sz="1400" dirty="0"/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452074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1520" y="1196975"/>
            <a:ext cx="691286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564231" name="Rectangle 7"/>
          <p:cNvSpPr>
            <a:spLocks noChangeArrowheads="1"/>
          </p:cNvSpPr>
          <p:nvPr/>
        </p:nvSpPr>
        <p:spPr bwMode="auto">
          <a:xfrm>
            <a:off x="406400" y="1196975"/>
            <a:ext cx="7766000" cy="576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Betreuung und Beschreibung der </a:t>
            </a:r>
            <a:r>
              <a:rPr lang="de-AT" sz="2400" b="1" u="sng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schriftlichen Arbeit:</a:t>
            </a:r>
            <a:endParaRPr lang="de-AT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b="1" dirty="0" smtClean="0">
                <a:latin typeface="Book Antiqua" pitchFamily="18" charset="0"/>
              </a:rPr>
              <a:t>Feedback</a:t>
            </a:r>
            <a:r>
              <a:rPr lang="de-AT" sz="2400" dirty="0" smtClean="0">
                <a:latin typeface="Book Antiqua" pitchFamily="18" charset="0"/>
              </a:rPr>
              <a:t> zu den Zwischenergebnissen im Rahmen der kontinuierlichen Betreuung in der letzten Schulstufe (inhaltliche Gestaltung, Stringenz der Darstellung und Argumentation, formale Kriterien, sprachliche und orthographische Aspekte), aber </a:t>
            </a:r>
            <a:r>
              <a:rPr lang="de-AT" sz="2400" b="1" dirty="0" smtClean="0">
                <a:latin typeface="Book Antiqua" pitchFamily="18" charset="0"/>
              </a:rPr>
              <a:t>keine Korrekturarbeiten (vgl. Selbstkompetenz)</a:t>
            </a:r>
            <a:r>
              <a:rPr lang="de-AT" sz="2400" dirty="0" smtClean="0">
                <a:latin typeface="Book Antiqua" pitchFamily="18" charset="0"/>
              </a:rPr>
              <a:t>!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de-AT" sz="800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b="1" dirty="0" smtClean="0">
                <a:latin typeface="Book Antiqua" pitchFamily="18" charset="0"/>
                <a:sym typeface="Symbol"/>
              </a:rPr>
              <a:t>Verwendung </a:t>
            </a:r>
            <a:r>
              <a:rPr lang="de-AT" sz="2400" b="1" dirty="0">
                <a:latin typeface="Book Antiqua" pitchFamily="18" charset="0"/>
                <a:sym typeface="Symbol"/>
              </a:rPr>
              <a:t>einer </a:t>
            </a:r>
            <a:r>
              <a:rPr lang="de-AT" sz="2400" b="1" dirty="0" smtClean="0">
                <a:latin typeface="Book Antiqua" pitchFamily="18" charset="0"/>
                <a:sym typeface="Symbol"/>
              </a:rPr>
              <a:t>Plagiatssoftware</a:t>
            </a:r>
            <a:r>
              <a:rPr lang="de-AT" sz="2400" dirty="0" smtClean="0">
                <a:latin typeface="Book Antiqua" pitchFamily="18" charset="0"/>
                <a:sym typeface="Symbol"/>
              </a:rPr>
              <a:t> (siehe VWA-Datenbank)</a:t>
            </a:r>
            <a:endParaRPr lang="de-AT" sz="2400" b="1" dirty="0">
              <a:latin typeface="Book Antiqua" pitchFamily="18" charset="0"/>
              <a:sym typeface="Symbol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de-AT" sz="800" dirty="0">
                <a:latin typeface="Book Antiqua" pitchFamily="18" charset="0"/>
                <a:sym typeface="Symbol"/>
              </a:rPr>
              <a:t>	</a:t>
            </a:r>
            <a:endParaRPr lang="de-AT" sz="800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dirty="0" smtClean="0">
                <a:latin typeface="Book Antiqua" pitchFamily="18" charset="0"/>
              </a:rPr>
              <a:t>abschließende</a:t>
            </a:r>
            <a:r>
              <a:rPr lang="de-AT" sz="2400" b="1" dirty="0" smtClean="0">
                <a:latin typeface="Book Antiqua" pitchFamily="18" charset="0"/>
              </a:rPr>
              <a:t> Korrektur und Beschreibung</a:t>
            </a:r>
            <a:r>
              <a:rPr lang="de-AT" sz="2400" dirty="0" smtClean="0">
                <a:latin typeface="Book Antiqua" pitchFamily="18" charset="0"/>
              </a:rPr>
              <a:t> der Arbeit, aber noch keine eigene Beurteilung </a:t>
            </a:r>
            <a:r>
              <a:rPr lang="de-AT" sz="2400" dirty="0" smtClean="0">
                <a:latin typeface="Book Antiqua" pitchFamily="18" charset="0"/>
                <a:sym typeface="Symbol"/>
              </a:rPr>
              <a:t> jedenfalls Zulassung zur Präsentation und Diskussion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de-AT" sz="800" dirty="0">
              <a:latin typeface="Book Antiqua" pitchFamily="18" charset="0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b="1" dirty="0" smtClean="0">
                <a:latin typeface="Book Antiqua" pitchFamily="18" charset="0"/>
                <a:sym typeface="Symbol"/>
              </a:rPr>
              <a:t>bilanzierendes abschließendes Gespräch</a:t>
            </a:r>
            <a:r>
              <a:rPr lang="de-AT" sz="2400" dirty="0" smtClean="0">
                <a:latin typeface="Book Antiqua" pitchFamily="18" charset="0"/>
                <a:sym typeface="Symbol"/>
              </a:rPr>
              <a:t> (Analyse der Stärken und Schwächen der Arbeit  Vorbereitung der Präsentation und Diskussion)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44624"/>
            <a:ext cx="5904756" cy="927376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/>
            </a:r>
            <a:br>
              <a:rPr lang="de-DE" sz="2400" dirty="0" smtClean="0">
                <a:latin typeface="Book Antiqua" pitchFamily="18" charset="0"/>
              </a:rPr>
            </a:b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/>
              <a:t>Stand 01. Oktober 2014</a:t>
            </a:r>
            <a:br>
              <a:rPr lang="de-DE" sz="1400" dirty="0"/>
            </a:b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369399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4625"/>
            <a:ext cx="6768852" cy="936104"/>
          </a:xfrm>
        </p:spPr>
        <p:txBody>
          <a:bodyPr/>
          <a:lstStyle/>
          <a:p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Neue </a:t>
            </a:r>
            <a:r>
              <a:rPr lang="de-DE" sz="2400" dirty="0"/>
              <a:t>Reifeprüfung AHS</a:t>
            </a:r>
            <a:r>
              <a:rPr lang="de-DE" sz="4800" dirty="0"/>
              <a:t/>
            </a:r>
            <a:br>
              <a:rPr lang="de-DE" sz="4800" dirty="0"/>
            </a:br>
            <a:r>
              <a:rPr lang="de-DE" sz="1400" dirty="0"/>
              <a:t>Stand 01. Oktober 2014</a:t>
            </a:r>
            <a:r>
              <a:rPr lang="de-DE" dirty="0"/>
              <a:t/>
            </a:r>
            <a:br>
              <a:rPr lang="de-DE" dirty="0"/>
            </a:br>
            <a:endParaRPr lang="de-AT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226711"/>
            <a:ext cx="8352928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3060700" algn="ctr"/>
                <a:tab pos="5105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3060700" algn="ctr"/>
                <a:tab pos="5105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3060700" algn="ctr"/>
                <a:tab pos="5105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3060700" algn="ctr"/>
                <a:tab pos="5105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3060700" algn="ctr"/>
                <a:tab pos="5105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105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105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105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105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105400" algn="l"/>
              </a:tabLst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	VWA-Beurteilungsraster	</a:t>
            </a:r>
            <a:endParaRPr kumimoji="0" lang="de-AT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105400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Themenstellung der VWA: ____________________________</a:t>
            </a:r>
            <a:endParaRPr kumimoji="0" lang="de-AT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105400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Kandidat/in: 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105400" algn="l"/>
              </a:tabLst>
            </a:pPr>
            <a:endParaRPr lang="de-DE" altLang="de-DE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105400" algn="l"/>
              </a:tabLst>
            </a:pPr>
            <a:endParaRPr kumimoji="0" lang="de-AT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105400" algn="l"/>
              </a:tabLst>
            </a:pP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A) Schriftliche Arbeit</a:t>
            </a:r>
            <a:endParaRPr kumimoji="0" lang="de-AT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67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  <a:tab pos="3060700" algn="ctr"/>
                <a:tab pos="5105400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   Zeichenanzahl:  ____________________________</a:t>
            </a:r>
            <a:endParaRPr kumimoji="0" lang="de-AT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          Begründung im Fall von Unter- bzw. Überschreitung</a:t>
            </a:r>
            <a:r>
              <a:rPr lang="de-DE" altLang="de-DE" sz="1200" dirty="0">
                <a:ea typeface="Droid Sans Fallback"/>
              </a:rPr>
              <a:t>: </a:t>
            </a:r>
            <a:r>
              <a:rPr lang="de-DE" altLang="de-DE" sz="1200" dirty="0" smtClean="0">
                <a:ea typeface="Droid Sans Fallback"/>
              </a:rPr>
              <a:t>_______________________________________________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/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/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</a:br>
            <a:endParaRPr kumimoji="0" lang="de-AT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67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  <a:tab pos="3060700" algn="ctr"/>
                <a:tab pos="5105400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   Sind alle Kompetenzbereiche bei der schriftlichen Arbeit zumindest zum überwiegenden Teil erfüllt? O Nein O Ja</a:t>
            </a:r>
            <a:endParaRPr kumimoji="0" lang="de-AT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67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  <a:tab pos="3060700" algn="ctr"/>
                <a:tab pos="5105400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   Besteht Plagiatsverdacht? O Nein O Ja (Bei Plagiatsverdacht: Prüfbericht liegt bei)</a:t>
            </a:r>
            <a:endParaRPr kumimoji="0" lang="de-AT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33500" y="3557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87524" y="5301208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 </a:t>
            </a:r>
            <a:endParaRPr lang="de-AT" dirty="0"/>
          </a:p>
          <a:p>
            <a:r>
              <a:rPr lang="de-DE" sz="1200" b="1" dirty="0"/>
              <a:t>Gesamtbeurteilung </a:t>
            </a:r>
            <a:r>
              <a:rPr lang="de-DE" sz="1200" dirty="0"/>
              <a:t>aus schriftlicher Arbeit, Präsentation, Diskussion</a:t>
            </a:r>
            <a:r>
              <a:rPr lang="de-DE" sz="1200" dirty="0" smtClean="0"/>
              <a:t>:  </a:t>
            </a:r>
            <a:r>
              <a:rPr lang="de-DE" sz="1200" b="1" dirty="0" smtClean="0"/>
              <a:t>…………………………...……………………………..</a:t>
            </a:r>
            <a:endParaRPr lang="de-AT" sz="1200" dirty="0"/>
          </a:p>
          <a:p>
            <a:r>
              <a:rPr lang="de-DE" sz="1200" b="1" dirty="0"/>
              <a:t> </a:t>
            </a:r>
            <a:endParaRPr lang="de-AT" sz="1200" dirty="0"/>
          </a:p>
          <a:p>
            <a:r>
              <a:rPr lang="de-DE" sz="1200" dirty="0"/>
              <a:t> </a:t>
            </a:r>
            <a:r>
              <a:rPr lang="de-DE" sz="1200" dirty="0" smtClean="0"/>
              <a:t>-----------------------------------------</a:t>
            </a:r>
            <a:r>
              <a:rPr lang="de-DE" sz="1200" dirty="0"/>
              <a:t>				----------------------------------------</a:t>
            </a:r>
            <a:endParaRPr lang="de-AT" sz="1200" dirty="0"/>
          </a:p>
          <a:p>
            <a:r>
              <a:rPr lang="de-DE" sz="1200" dirty="0"/>
              <a:t>Ort, Datum: 						     Unterschrift Betreuer/in</a:t>
            </a:r>
            <a:endParaRPr lang="de-AT" sz="12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3519"/>
              </p:ext>
            </p:extLst>
          </p:nvPr>
        </p:nvGraphicFramePr>
        <p:xfrm>
          <a:off x="215517" y="3429000"/>
          <a:ext cx="856895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4515"/>
                <a:gridCol w="612068"/>
                <a:gridCol w="792088"/>
                <a:gridCol w="792088"/>
                <a:gridCol w="792088"/>
                <a:gridCol w="936103"/>
              </a:tblGrid>
              <a:tr h="316496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kern="1200" dirty="0" smtClean="0"/>
                        <a:t>Erfüllungsgrad 2</a:t>
                      </a:r>
                      <a:endParaRPr lang="de-AT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sz="900" dirty="0" smtClean="0"/>
                        <a:t>Erfüllungsgrad 2</a:t>
                      </a:r>
                      <a:endParaRPr lang="de-AT" sz="9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9020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800" dirty="0" smtClean="0"/>
                        <a:t>nicht erfüllt</a:t>
                      </a:r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800" dirty="0" smtClean="0"/>
                        <a:t>überwiegend</a:t>
                      </a:r>
                      <a:endParaRPr lang="de-AT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800" dirty="0" smtClean="0"/>
                        <a:t>zur</a:t>
                      </a:r>
                      <a:r>
                        <a:rPr lang="de-AT" sz="800" baseline="0" dirty="0" smtClean="0"/>
                        <a:t> Gänze</a:t>
                      </a:r>
                      <a:endParaRPr lang="de-AT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800" dirty="0" smtClean="0"/>
                        <a:t>über das geforderte Maß hinaus</a:t>
                      </a:r>
                      <a:endParaRPr lang="de-AT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800" dirty="0" smtClean="0"/>
                        <a:t>weit über das geforderte Maß hinaus</a:t>
                      </a:r>
                      <a:endParaRPr lang="de-AT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57160">
                <a:tc>
                  <a:txBody>
                    <a:bodyPr/>
                    <a:lstStyle/>
                    <a:p>
                      <a:r>
                        <a:rPr lang="de-AT" sz="800" dirty="0" smtClean="0"/>
                        <a:t>1. Der Kandidat</a:t>
                      </a:r>
                      <a:r>
                        <a:rPr lang="de-AT" sz="800" baseline="0" dirty="0" smtClean="0"/>
                        <a:t> / die Kandidatin bring sich konstruktiv in die Themenfindung ein.</a:t>
                      </a:r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96">
                <a:tc>
                  <a:txBody>
                    <a:bodyPr/>
                    <a:lstStyle/>
                    <a:p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Der Kandidat / die Kandidatin wählt angemessene Methoden zur Bearbeitung des Themas.</a:t>
                      </a:r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5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1520" y="1196975"/>
            <a:ext cx="691286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564231" name="Rectangle 7"/>
          <p:cNvSpPr>
            <a:spLocks noChangeArrowheads="1"/>
          </p:cNvSpPr>
          <p:nvPr/>
        </p:nvSpPr>
        <p:spPr bwMode="auto">
          <a:xfrm>
            <a:off x="406401" y="1052737"/>
            <a:ext cx="855808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Präsentation </a:t>
            </a: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und Diskussion, Beurteilung: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b="1" dirty="0" smtClean="0">
                <a:latin typeface="Book Antiqua" pitchFamily="18" charset="0"/>
              </a:rPr>
              <a:t>Präsentation </a:t>
            </a:r>
            <a:r>
              <a:rPr lang="de-AT" sz="2400" b="1" dirty="0">
                <a:latin typeface="Book Antiqua" pitchFamily="18" charset="0"/>
              </a:rPr>
              <a:t>und Diskussion</a:t>
            </a:r>
            <a:r>
              <a:rPr lang="de-AT" sz="2400" dirty="0">
                <a:latin typeface="Book Antiqua" pitchFamily="18" charset="0"/>
              </a:rPr>
              <a:t> der VWA: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61950" algn="l"/>
                <a:tab pos="714375" algn="l"/>
                <a:tab pos="1790700" algn="l"/>
              </a:tabLst>
              <a:defRPr/>
            </a:pPr>
            <a:r>
              <a:rPr lang="de-AT" sz="2400" dirty="0">
                <a:solidFill>
                  <a:srgbClr val="C00000"/>
                </a:solidFill>
                <a:latin typeface="Book Antiqua" pitchFamily="18" charset="0"/>
              </a:rPr>
              <a:t>	</a:t>
            </a:r>
            <a:r>
              <a:rPr lang="de-AT" sz="2400" dirty="0">
                <a:latin typeface="Book Antiqua" pitchFamily="18" charset="0"/>
              </a:rPr>
              <a:t>-	Termin von LSR </a:t>
            </a:r>
            <a:r>
              <a:rPr lang="de-AT" sz="2400" dirty="0" smtClean="0">
                <a:latin typeface="Book Antiqua" pitchFamily="18" charset="0"/>
              </a:rPr>
              <a:t>festzulegen (</a:t>
            </a:r>
            <a:r>
              <a:rPr lang="de-AT" sz="2400" dirty="0" err="1" smtClean="0">
                <a:latin typeface="Book Antiqua" pitchFamily="18" charset="0"/>
              </a:rPr>
              <a:t>SchUG</a:t>
            </a:r>
            <a:r>
              <a:rPr lang="de-AT" sz="2400" dirty="0" smtClean="0">
                <a:latin typeface="Book Antiqua" pitchFamily="18" charset="0"/>
              </a:rPr>
              <a:t> § 36 Abs. 2 </a:t>
            </a:r>
            <a:r>
              <a:rPr lang="de-AT" sz="2400" dirty="0" err="1" smtClean="0">
                <a:latin typeface="Book Antiqua" pitchFamily="18" charset="0"/>
              </a:rPr>
              <a:t>Zif</a:t>
            </a:r>
            <a:r>
              <a:rPr lang="de-AT" sz="2400" dirty="0" smtClean="0">
                <a:latin typeface="Book Antiqua" pitchFamily="18" charset="0"/>
              </a:rPr>
              <a:t>. 1a: 		nach Abgabe der VWA bis spätestens Ende des HT) 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61950" algn="l"/>
                <a:tab pos="714375" algn="l"/>
                <a:tab pos="1790700" algn="l"/>
              </a:tabLst>
              <a:defRPr/>
            </a:pPr>
            <a:r>
              <a:rPr lang="de-AT" sz="2400" dirty="0">
                <a:solidFill>
                  <a:srgbClr val="C00000"/>
                </a:solidFill>
                <a:latin typeface="Book Antiqua" pitchFamily="18" charset="0"/>
              </a:rPr>
              <a:t>	</a:t>
            </a:r>
            <a:r>
              <a:rPr lang="de-AT" sz="2400" dirty="0">
                <a:latin typeface="Book Antiqua" pitchFamily="18" charset="0"/>
              </a:rPr>
              <a:t>-	</a:t>
            </a:r>
            <a:r>
              <a:rPr lang="de-AT" sz="2400" dirty="0" smtClean="0">
                <a:latin typeface="Book Antiqua" pitchFamily="18" charset="0"/>
              </a:rPr>
              <a:t>Dauer pro Schüler/in: </a:t>
            </a:r>
            <a:r>
              <a:rPr lang="de-AT" sz="2400" dirty="0">
                <a:latin typeface="Book Antiqua" pitchFamily="18" charset="0"/>
              </a:rPr>
              <a:t>10 bis 15 </a:t>
            </a:r>
            <a:r>
              <a:rPr lang="de-AT" sz="2400" dirty="0" smtClean="0">
                <a:latin typeface="Book Antiqua" pitchFamily="18" charset="0"/>
              </a:rPr>
              <a:t>Minuten 					</a:t>
            </a:r>
            <a:r>
              <a:rPr lang="de-AT" sz="2000" dirty="0" smtClean="0">
                <a:latin typeface="Book Antiqua" pitchFamily="18" charset="0"/>
              </a:rPr>
              <a:t>(überwiegender Teil der Zeit für Diskussion)</a:t>
            </a:r>
            <a:endParaRPr lang="de-AT" sz="2000" dirty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61950" algn="l"/>
                <a:tab pos="714375" algn="l"/>
                <a:tab pos="1790700" algn="l"/>
                <a:tab pos="2600325" algn="l"/>
              </a:tabLst>
              <a:defRPr/>
            </a:pPr>
            <a:r>
              <a:rPr lang="de-AT" sz="2400" dirty="0">
                <a:latin typeface="Book Antiqua" pitchFamily="18" charset="0"/>
              </a:rPr>
              <a:t>	-	Kommission: Vorsitzende/r, </a:t>
            </a:r>
            <a:r>
              <a:rPr lang="de-AT" sz="2400" dirty="0" smtClean="0">
                <a:latin typeface="Book Antiqua" pitchFamily="18" charset="0"/>
              </a:rPr>
              <a:t>Direktor/in, KV</a:t>
            </a:r>
            <a:r>
              <a:rPr lang="de-AT" sz="2400" dirty="0">
                <a:latin typeface="Book Antiqua" pitchFamily="18" charset="0"/>
              </a:rPr>
              <a:t>, </a:t>
            </a:r>
            <a:r>
              <a:rPr lang="de-AT" sz="2400" dirty="0" smtClean="0">
                <a:latin typeface="Book Antiqua" pitchFamily="18" charset="0"/>
              </a:rPr>
              <a:t>Prüfer/in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61950" algn="l"/>
                <a:tab pos="714375" algn="l"/>
                <a:tab pos="1790700" algn="l"/>
                <a:tab pos="2600325" algn="l"/>
              </a:tabLst>
              <a:defRPr/>
            </a:pPr>
            <a:r>
              <a:rPr lang="de-AT" sz="2400" b="1" dirty="0" smtClean="0">
                <a:latin typeface="Book Antiqua" pitchFamily="18" charset="0"/>
              </a:rPr>
              <a:t>Beurteilung nach 8 relevanten (Teil)Kompetenzen:</a:t>
            </a:r>
          </a:p>
          <a:p>
            <a:pPr marL="711200" indent="-347663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711200" algn="l"/>
                <a:tab pos="714375" algn="l"/>
                <a:tab pos="1790700" algn="l"/>
                <a:tab pos="2600325" algn="l"/>
              </a:tabLst>
              <a:defRPr/>
            </a:pPr>
            <a:r>
              <a:rPr lang="de-AT" sz="2400" dirty="0">
                <a:latin typeface="Book Antiqua" pitchFamily="18" charset="0"/>
              </a:rPr>
              <a:t>	</a:t>
            </a:r>
            <a:r>
              <a:rPr lang="de-AT" sz="2400" dirty="0" smtClean="0">
                <a:latin typeface="Book Antiqua" pitchFamily="18" charset="0"/>
              </a:rPr>
              <a:t>Selbstkompetenz, </a:t>
            </a:r>
            <a:r>
              <a:rPr lang="de-AT" sz="2400" dirty="0" err="1" smtClean="0">
                <a:latin typeface="Book Antiqua" pitchFamily="18" charset="0"/>
              </a:rPr>
              <a:t>inhaltl</a:t>
            </a:r>
            <a:r>
              <a:rPr lang="de-AT" sz="2400" dirty="0" smtClean="0">
                <a:latin typeface="Book Antiqua" pitchFamily="18" charset="0"/>
              </a:rPr>
              <a:t>. Kompetenz, Informationskompetenz, </a:t>
            </a:r>
            <a:r>
              <a:rPr lang="de-AT" sz="2400" dirty="0" err="1" smtClean="0">
                <a:latin typeface="Book Antiqua" pitchFamily="18" charset="0"/>
              </a:rPr>
              <a:t>sprachl</a:t>
            </a:r>
            <a:r>
              <a:rPr lang="de-AT" sz="2400" dirty="0" smtClean="0">
                <a:latin typeface="Book Antiqua" pitchFamily="18" charset="0"/>
              </a:rPr>
              <a:t>. Kompetenz, Gestaltungskompetenz (formale Kriterien) bei der schriftl. Arbeit</a:t>
            </a:r>
          </a:p>
          <a:p>
            <a:pPr marL="711200" indent="-347663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711200" algn="l"/>
                <a:tab pos="714375" algn="l"/>
                <a:tab pos="1790700" algn="l"/>
                <a:tab pos="2600325" algn="l"/>
              </a:tabLst>
              <a:defRPr/>
            </a:pPr>
            <a:r>
              <a:rPr lang="de-AT" sz="2400" dirty="0" smtClean="0">
                <a:latin typeface="Book Antiqua" pitchFamily="18" charset="0"/>
              </a:rPr>
              <a:t>strukturelle und </a:t>
            </a:r>
            <a:r>
              <a:rPr lang="de-AT" sz="2400" dirty="0" err="1" smtClean="0">
                <a:latin typeface="Book Antiqua" pitchFamily="18" charset="0"/>
              </a:rPr>
              <a:t>inhaltl</a:t>
            </a:r>
            <a:r>
              <a:rPr lang="de-AT" sz="2400" dirty="0" smtClean="0">
                <a:latin typeface="Book Antiqua" pitchFamily="18" charset="0"/>
              </a:rPr>
              <a:t>. Kompetenz, Ausdrucksfähigkeit und Medienkompetenz bei der Präsentation</a:t>
            </a:r>
          </a:p>
          <a:p>
            <a:pPr marL="711200" indent="-347663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711200" algn="l"/>
                <a:tab pos="714375" algn="l"/>
                <a:tab pos="1790700" algn="l"/>
                <a:tab pos="2600325" algn="l"/>
              </a:tabLst>
              <a:defRPr/>
            </a:pPr>
            <a:r>
              <a:rPr lang="de-AT" sz="2400" dirty="0" smtClean="0">
                <a:latin typeface="Book Antiqua" pitchFamily="18" charset="0"/>
              </a:rPr>
              <a:t>Diskursfähigkeit bei der Diskussion</a:t>
            </a:r>
          </a:p>
          <a:p>
            <a:pPr marL="363537">
              <a:lnSpc>
                <a:spcPct val="80000"/>
              </a:lnSpc>
              <a:spcBef>
                <a:spcPct val="20000"/>
              </a:spcBef>
              <a:tabLst>
                <a:tab pos="711200" algn="l"/>
                <a:tab pos="714375" algn="l"/>
                <a:tab pos="1790700" algn="l"/>
                <a:tab pos="2600325" algn="l"/>
              </a:tabLst>
              <a:defRPr/>
            </a:pPr>
            <a:r>
              <a:rPr lang="de-AT" sz="2400" b="1" dirty="0" smtClean="0">
                <a:latin typeface="Book Antiqua" pitchFamily="18" charset="0"/>
                <a:sym typeface="Symbol"/>
              </a:rPr>
              <a:t> </a:t>
            </a:r>
            <a:r>
              <a:rPr lang="de-AT" sz="2400" b="1" dirty="0" smtClean="0">
                <a:latin typeface="Book Antiqua" pitchFamily="18" charset="0"/>
              </a:rPr>
              <a:t>alle zumindest „überwiegend“ bewertet</a:t>
            </a:r>
            <a:endParaRPr lang="de-AT" sz="2400" b="1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1400" i="1" dirty="0"/>
              <a:t>	</a:t>
            </a:r>
            <a:endParaRPr lang="de-AT" sz="1400" dirty="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/>
            </a:r>
            <a:br>
              <a:rPr lang="de-DE" sz="2400" dirty="0" smtClean="0">
                <a:latin typeface="Book Antiqua" pitchFamily="18" charset="0"/>
              </a:rPr>
            </a:b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/>
              <a:t>Stand 01. Oktober 2014</a:t>
            </a:r>
            <a:br>
              <a:rPr lang="de-DE" sz="1400" dirty="0"/>
            </a:br>
            <a:r>
              <a:rPr lang="de-DE" sz="1400" dirty="0" smtClean="0"/>
              <a:t/>
            </a:r>
            <a:br>
              <a:rPr lang="de-DE" sz="1400" dirty="0" smtClean="0"/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32917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1520" y="1196975"/>
            <a:ext cx="691286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564231" name="Rectangle 7"/>
          <p:cNvSpPr>
            <a:spLocks noChangeArrowheads="1"/>
          </p:cNvSpPr>
          <p:nvPr/>
        </p:nvSpPr>
        <p:spPr bwMode="auto">
          <a:xfrm>
            <a:off x="406401" y="1052737"/>
            <a:ext cx="855808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Bei negativer Beurteilung des Prüfungsgebietes VWA durch die Prüfungskommission:</a:t>
            </a: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b="1" dirty="0" smtClean="0">
                <a:latin typeface="Book Antiqua" pitchFamily="18" charset="0"/>
              </a:rPr>
              <a:t>Festlegung und Einreichung</a:t>
            </a:r>
            <a:r>
              <a:rPr lang="de-AT" sz="2400" dirty="0" smtClean="0">
                <a:latin typeface="Book Antiqua" pitchFamily="18" charset="0"/>
              </a:rPr>
              <a:t> einer neuen/modifizierten Themenstellung (auch neue/r Prüfer/in möglich)</a:t>
            </a:r>
            <a:endParaRPr lang="de-AT" sz="2400" dirty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61950" algn="l"/>
                <a:tab pos="714375" algn="l"/>
                <a:tab pos="1790700" algn="l"/>
              </a:tabLst>
              <a:defRPr/>
            </a:pPr>
            <a:r>
              <a:rPr lang="de-AT" sz="2400" dirty="0">
                <a:solidFill>
                  <a:srgbClr val="C00000"/>
                </a:solidFill>
                <a:latin typeface="Book Antiqua" pitchFamily="18" charset="0"/>
              </a:rPr>
              <a:t>	</a:t>
            </a:r>
            <a:endParaRPr lang="de-AT" sz="8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61950" algn="l"/>
                <a:tab pos="714375" algn="l"/>
                <a:tab pos="1790700" algn="l"/>
                <a:tab pos="2600325" algn="l"/>
              </a:tabLst>
              <a:defRPr/>
            </a:pPr>
            <a:r>
              <a:rPr lang="de-AT" sz="2400" b="1" dirty="0" smtClean="0">
                <a:latin typeface="Book Antiqua" pitchFamily="18" charset="0"/>
              </a:rPr>
              <a:t>Genehmigung</a:t>
            </a:r>
            <a:r>
              <a:rPr lang="de-AT" sz="2400" dirty="0" smtClean="0">
                <a:latin typeface="Book Antiqua" pitchFamily="18" charset="0"/>
              </a:rPr>
              <a:t> durch LSR innerhalb von 2 Wochen (oder Nachfrist für Neuvorlage)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61950" algn="l"/>
                <a:tab pos="714375" algn="l"/>
                <a:tab pos="1790700" algn="l"/>
                <a:tab pos="2600325" algn="l"/>
              </a:tabLst>
              <a:defRPr/>
            </a:pPr>
            <a:endParaRPr lang="de-AT" sz="24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61950" algn="l"/>
                <a:tab pos="714375" algn="l"/>
                <a:tab pos="1790700" algn="l"/>
                <a:tab pos="2600325" algn="l"/>
              </a:tabLst>
              <a:defRPr/>
            </a:pPr>
            <a:r>
              <a:rPr lang="de-AT" sz="2400" dirty="0" smtClean="0">
                <a:latin typeface="Book Antiqua" pitchFamily="18" charset="0"/>
              </a:rPr>
              <a:t>keine ausdrückliche Betreuung mehr vorgesehen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61950" algn="l"/>
                <a:tab pos="714375" algn="l"/>
                <a:tab pos="1790700" algn="l"/>
                <a:tab pos="2600325" algn="l"/>
              </a:tabLst>
              <a:defRPr/>
            </a:pPr>
            <a:endParaRPr lang="de-AT" sz="24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61950" algn="l"/>
                <a:tab pos="714375" algn="l"/>
                <a:tab pos="1790700" algn="l"/>
                <a:tab pos="2600325" algn="l"/>
              </a:tabLst>
              <a:defRPr/>
            </a:pPr>
            <a:r>
              <a:rPr lang="de-AT" sz="2400" dirty="0" smtClean="0">
                <a:latin typeface="Book Antiqua" pitchFamily="18" charset="0"/>
              </a:rPr>
              <a:t>Zeiträume für </a:t>
            </a:r>
            <a:r>
              <a:rPr lang="de-AT" sz="2400" b="1" dirty="0" smtClean="0">
                <a:latin typeface="Book Antiqua" pitchFamily="18" charset="0"/>
              </a:rPr>
              <a:t>Abgabe</a:t>
            </a:r>
            <a:r>
              <a:rPr lang="de-AT" sz="2400" dirty="0" smtClean="0">
                <a:latin typeface="Book Antiqua" pitchFamily="18" charset="0"/>
              </a:rPr>
              <a:t> der VWA: 1. Unterrichtswoche, erste 5 Unterrichtstage im Dezember, 1. Woche des 2. Semesters)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61950" algn="l"/>
                <a:tab pos="714375" algn="l"/>
                <a:tab pos="1790700" algn="l"/>
                <a:tab pos="2600325" algn="l"/>
              </a:tabLst>
              <a:defRPr/>
            </a:pPr>
            <a:endParaRPr lang="de-AT" sz="24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61950" algn="l"/>
                <a:tab pos="714375" algn="l"/>
                <a:tab pos="1790700" algn="l"/>
                <a:tab pos="2600325" algn="l"/>
              </a:tabLst>
              <a:defRPr/>
            </a:pPr>
            <a:r>
              <a:rPr lang="de-AT" sz="2400" dirty="0" smtClean="0">
                <a:latin typeface="Book Antiqua" pitchFamily="18" charset="0"/>
              </a:rPr>
              <a:t>trotzdem Antreten zur schriftlichen und mündlichen Reifeprüfung möglich</a:t>
            </a:r>
          </a:p>
          <a:p>
            <a:pPr marL="363537">
              <a:lnSpc>
                <a:spcPct val="80000"/>
              </a:lnSpc>
              <a:spcBef>
                <a:spcPct val="20000"/>
              </a:spcBef>
              <a:tabLst>
                <a:tab pos="711200" algn="l"/>
                <a:tab pos="714375" algn="l"/>
                <a:tab pos="1790700" algn="l"/>
                <a:tab pos="2600325" algn="l"/>
              </a:tabLst>
              <a:defRPr/>
            </a:pPr>
            <a:r>
              <a:rPr lang="de-AT" sz="1400" i="1" dirty="0"/>
              <a:t>	</a:t>
            </a:r>
            <a:endParaRPr lang="de-AT" sz="1400" dirty="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/>
              <a:t>Stand 01. Oktober 2014</a:t>
            </a:r>
            <a:br>
              <a:rPr lang="de-DE" sz="1400" dirty="0"/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53915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1520" y="1196975"/>
            <a:ext cx="691286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564231" name="Rectangle 7"/>
          <p:cNvSpPr>
            <a:spLocks noChangeArrowheads="1"/>
          </p:cNvSpPr>
          <p:nvPr/>
        </p:nvSpPr>
        <p:spPr bwMode="auto">
          <a:xfrm>
            <a:off x="406401" y="1268759"/>
            <a:ext cx="8558087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Bei positiver Beurteilung des Prüfungsgebietes VWA, aber fehlender Zulassung zur (schriftlichen und mündlichen) Reifeprüfung):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400" b="1" dirty="0" smtClean="0">
                <a:latin typeface="Book Antiqua" pitchFamily="18" charset="0"/>
              </a:rPr>
              <a:t>schriftliche VWA</a:t>
            </a:r>
            <a:r>
              <a:rPr lang="de-AT" sz="2400" dirty="0" smtClean="0">
                <a:latin typeface="Book Antiqua" pitchFamily="18" charset="0"/>
              </a:rPr>
              <a:t> bleibt erhalten (oder kann auf Wunsch mit anderem Thema neu geschrieben werden)</a:t>
            </a:r>
            <a:endParaRPr lang="de-AT" sz="2400" dirty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61950" algn="l"/>
                <a:tab pos="714375" algn="l"/>
                <a:tab pos="1790700" algn="l"/>
              </a:tabLst>
              <a:defRPr/>
            </a:pPr>
            <a:r>
              <a:rPr lang="de-AT" sz="2400" dirty="0">
                <a:solidFill>
                  <a:srgbClr val="C00000"/>
                </a:solidFill>
                <a:latin typeface="Book Antiqua" pitchFamily="18" charset="0"/>
              </a:rPr>
              <a:t>	</a:t>
            </a:r>
            <a:endParaRPr lang="de-AT" sz="8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61950" algn="l"/>
                <a:tab pos="714375" algn="l"/>
                <a:tab pos="1790700" algn="l"/>
                <a:tab pos="2600325" algn="l"/>
              </a:tabLst>
              <a:defRPr/>
            </a:pPr>
            <a:r>
              <a:rPr lang="de-AT" sz="2400" b="1" dirty="0" smtClean="0">
                <a:latin typeface="Book Antiqua" pitchFamily="18" charset="0"/>
              </a:rPr>
              <a:t>Präsentation und Diskussion</a:t>
            </a:r>
            <a:r>
              <a:rPr lang="de-AT" sz="2400" dirty="0" smtClean="0">
                <a:latin typeface="Book Antiqua" pitchFamily="18" charset="0"/>
              </a:rPr>
              <a:t> muss jedenfalls nach erfolgter Zulassung vor neuer Kommission (allenfalls nochmals) abgelegt werden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61950" algn="l"/>
                <a:tab pos="714375" algn="l"/>
                <a:tab pos="1790700" algn="l"/>
                <a:tab pos="2600325" algn="l"/>
              </a:tabLst>
              <a:defRPr/>
            </a:pPr>
            <a:endParaRPr lang="de-AT" sz="2400" dirty="0">
              <a:latin typeface="Book Antiqua" pitchFamily="18" charset="0"/>
            </a:endParaRPr>
          </a:p>
          <a:p>
            <a:pPr marL="363537">
              <a:lnSpc>
                <a:spcPct val="80000"/>
              </a:lnSpc>
              <a:spcBef>
                <a:spcPct val="20000"/>
              </a:spcBef>
              <a:tabLst>
                <a:tab pos="711200" algn="l"/>
                <a:tab pos="714375" algn="l"/>
                <a:tab pos="1790700" algn="l"/>
                <a:tab pos="2600325" algn="l"/>
              </a:tabLst>
              <a:defRPr/>
            </a:pPr>
            <a:r>
              <a:rPr lang="de-AT" sz="1400" i="1" dirty="0"/>
              <a:t>	</a:t>
            </a:r>
            <a:endParaRPr lang="de-AT" sz="1400" dirty="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/>
            </a:r>
            <a:br>
              <a:rPr lang="de-DE" sz="2400" dirty="0" smtClean="0">
                <a:latin typeface="Book Antiqua" pitchFamily="18" charset="0"/>
              </a:rPr>
            </a:b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/>
              <a:t>Stand 01. Oktober 2014</a:t>
            </a:r>
            <a:br>
              <a:rPr lang="de-DE" sz="1400" dirty="0"/>
            </a:b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1670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5496" y="1052736"/>
            <a:ext cx="9001000" cy="57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r>
              <a:rPr lang="de-DE" sz="3200" b="1" dirty="0" smtClean="0">
                <a:solidFill>
                  <a:srgbClr val="7030A0"/>
                </a:solidFill>
                <a:latin typeface="Book Antiqua" pitchFamily="18" charset="0"/>
              </a:rPr>
              <a:t>Voraussetzungen für die Zulassung </a:t>
            </a:r>
          </a:p>
          <a:p>
            <a:pPr algn="ctr">
              <a:defRPr/>
            </a:pPr>
            <a:r>
              <a:rPr lang="de-DE" sz="3200" b="1" dirty="0" smtClean="0">
                <a:solidFill>
                  <a:srgbClr val="7030A0"/>
                </a:solidFill>
                <a:latin typeface="Book Antiqua" pitchFamily="18" charset="0"/>
              </a:rPr>
              <a:t>zur schriftlichen und mündlichen Reifeprüfung</a:t>
            </a:r>
            <a:endParaRPr lang="de-DE" sz="3200" b="1" dirty="0">
              <a:solidFill>
                <a:srgbClr val="7030A0"/>
              </a:solidFill>
              <a:latin typeface="Book Antiqua" pitchFamily="18" charset="0"/>
            </a:endParaRPr>
          </a:p>
          <a:p>
            <a:pPr algn="ctr">
              <a:defRPr/>
            </a:pPr>
            <a:endParaRPr lang="de-DE" b="1" dirty="0" smtClean="0">
              <a:latin typeface="Book Antiqua" pitchFamily="18" charset="0"/>
            </a:endParaRPr>
          </a:p>
          <a:p>
            <a:pPr marL="266700" indent="-177800">
              <a:buFont typeface="Arial" pitchFamily="34" charset="0"/>
              <a:buChar char="•"/>
              <a:defRPr/>
            </a:pPr>
            <a:endParaRPr lang="de-DE" sz="2400" b="1" dirty="0" smtClean="0">
              <a:latin typeface="Book Antiqua" pitchFamily="18" charset="0"/>
            </a:endParaRPr>
          </a:p>
          <a:p>
            <a:pPr marL="266700" indent="-177800">
              <a:buFont typeface="Arial" pitchFamily="34" charset="0"/>
              <a:buChar char="•"/>
              <a:defRPr/>
            </a:pPr>
            <a:r>
              <a:rPr lang="de-DE" sz="2400" b="1" dirty="0" smtClean="0">
                <a:latin typeface="Book Antiqua" pitchFamily="18" charset="0"/>
              </a:rPr>
              <a:t> Bekanntgabe der Prüfungsgebiete bis 15. Jänner der </a:t>
            </a:r>
          </a:p>
          <a:p>
            <a:pPr marL="361950">
              <a:defRPr/>
            </a:pPr>
            <a:r>
              <a:rPr lang="de-DE" sz="2400" b="1" dirty="0" smtClean="0">
                <a:latin typeface="Book Antiqua" pitchFamily="18" charset="0"/>
              </a:rPr>
              <a:t>letzten Schulstufe</a:t>
            </a:r>
          </a:p>
          <a:p>
            <a:pPr marL="361950">
              <a:defRPr/>
            </a:pPr>
            <a:endParaRPr lang="de-DE" sz="2400" dirty="0" smtClean="0">
              <a:latin typeface="Book Antiqua" pitchFamily="18" charset="0"/>
            </a:endParaRPr>
          </a:p>
          <a:p>
            <a:pPr marL="444500" algn="ctr">
              <a:defRPr/>
            </a:pPr>
            <a:endParaRPr lang="de-DE" sz="1400" dirty="0">
              <a:latin typeface="Book Antiqua" pitchFamily="18" charset="0"/>
            </a:endParaRPr>
          </a:p>
          <a:p>
            <a:pPr marL="355600" indent="-266700">
              <a:buFont typeface="Arial" pitchFamily="34" charset="0"/>
              <a:buChar char="•"/>
              <a:defRPr/>
            </a:pPr>
            <a:r>
              <a:rPr lang="de-DE" sz="2400" b="1" dirty="0" smtClean="0">
                <a:latin typeface="Book Antiqua" pitchFamily="18" charset="0"/>
              </a:rPr>
              <a:t>1 „Nicht genügend“ </a:t>
            </a:r>
            <a:r>
              <a:rPr lang="de-DE" sz="2400" dirty="0" smtClean="0">
                <a:latin typeface="Book Antiqua" pitchFamily="18" charset="0"/>
              </a:rPr>
              <a:t>im Jahreszeugnis:</a:t>
            </a:r>
          </a:p>
          <a:p>
            <a:pPr marL="361950">
              <a:defRPr/>
            </a:pPr>
            <a:r>
              <a:rPr lang="de-DE" dirty="0">
                <a:latin typeface="Book Antiqua" pitchFamily="18" charset="0"/>
              </a:rPr>
              <a:t> </a:t>
            </a:r>
            <a:r>
              <a:rPr lang="de-DE" dirty="0" smtClean="0">
                <a:latin typeface="Book Antiqua" pitchFamily="18" charset="0"/>
              </a:rPr>
              <a:t>                                                             </a:t>
            </a:r>
            <a:r>
              <a:rPr lang="de-DE" sz="1600" dirty="0" smtClean="0">
                <a:latin typeface="Book Antiqua" pitchFamily="18" charset="0"/>
              </a:rPr>
              <a:t>positiv → Antritt Haupttermin</a:t>
            </a:r>
          </a:p>
          <a:p>
            <a:pPr marL="361950">
              <a:defRPr/>
            </a:pPr>
            <a:r>
              <a:rPr lang="de-DE" dirty="0" smtClean="0">
                <a:latin typeface="Book Antiqua" pitchFamily="18" charset="0"/>
              </a:rPr>
              <a:t>     WH vor den Klausurarbeiten</a:t>
            </a:r>
          </a:p>
          <a:p>
            <a:pPr marL="361950">
              <a:defRPr/>
            </a:pPr>
            <a:r>
              <a:rPr lang="de-DE" dirty="0" smtClean="0">
                <a:latin typeface="Book Antiqua" pitchFamily="18" charset="0"/>
              </a:rPr>
              <a:t>                                                              </a:t>
            </a:r>
            <a:r>
              <a:rPr lang="de-DE" sz="1600" dirty="0" smtClean="0">
                <a:latin typeface="Book Antiqua" pitchFamily="18" charset="0"/>
              </a:rPr>
              <a:t>negativ → Wiederholung der WH im Herbst</a:t>
            </a:r>
          </a:p>
          <a:p>
            <a:pPr defTabSz="719138">
              <a:defRPr/>
            </a:pPr>
            <a:endParaRPr lang="de-DE" sz="2000" dirty="0" smtClean="0">
              <a:latin typeface="Book Antiqua" pitchFamily="18" charset="0"/>
            </a:endParaRPr>
          </a:p>
          <a:p>
            <a:pPr defTabSz="719138">
              <a:defRPr/>
            </a:pPr>
            <a:r>
              <a:rPr lang="de-DE" sz="1600" dirty="0" smtClean="0">
                <a:latin typeface="Book Antiqua" pitchFamily="18" charset="0"/>
              </a:rPr>
              <a:t>                                                positiv → RP im 1. NT                       negativ → WH der 8. / 9. Klasse</a:t>
            </a:r>
            <a:endParaRPr lang="de-DE" sz="1600" dirty="0">
              <a:latin typeface="Book Antiqua" pitchFamily="18" charset="0"/>
            </a:endParaRPr>
          </a:p>
          <a:p>
            <a:pPr defTabSz="719138">
              <a:defRPr/>
            </a:pPr>
            <a:endParaRPr lang="de-DE" sz="2000" dirty="0" smtClean="0">
              <a:latin typeface="Book Antiqua" pitchFamily="18" charset="0"/>
            </a:endParaRPr>
          </a:p>
          <a:p>
            <a:pPr defTabSz="719138">
              <a:defRPr/>
            </a:pPr>
            <a:endParaRPr lang="de-DE" sz="2000" dirty="0">
              <a:latin typeface="Book Antiqua" pitchFamily="18" charset="0"/>
            </a:endParaRPr>
          </a:p>
          <a:p>
            <a:pPr defTabSz="719138">
              <a:defRPr/>
            </a:pPr>
            <a:r>
              <a:rPr lang="de-DE" sz="2000" dirty="0">
                <a:latin typeface="Book Antiqua" pitchFamily="18" charset="0"/>
              </a:rPr>
              <a:t>	</a:t>
            </a:r>
          </a:p>
          <a:p>
            <a:pPr algn="ctr">
              <a:defRPr/>
            </a:pPr>
            <a:endParaRPr lang="de-DE" sz="1400" b="1" dirty="0">
              <a:latin typeface="Book Antiqua" pitchFamily="18" charset="0"/>
            </a:endParaRPr>
          </a:p>
          <a:p>
            <a:pPr>
              <a:defRPr/>
            </a:pPr>
            <a:endParaRPr lang="de-DE" sz="1400" b="1" dirty="0">
              <a:latin typeface="Book Antiqua" pitchFamily="18" charset="0"/>
            </a:endParaRPr>
          </a:p>
          <a:p>
            <a:pPr algn="ctr">
              <a:lnSpc>
                <a:spcPct val="470000"/>
              </a:lnSpc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9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Gerade Verbindung 14"/>
          <p:cNvCxnSpPr/>
          <p:nvPr/>
        </p:nvCxnSpPr>
        <p:spPr>
          <a:xfrm flipV="1">
            <a:off x="3779912" y="4545124"/>
            <a:ext cx="21602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779912" y="4833156"/>
            <a:ext cx="21602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>
            <a:off x="4644008" y="5222875"/>
            <a:ext cx="432048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5364088" y="5222875"/>
            <a:ext cx="36004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652430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676400" y="304800"/>
            <a:ext cx="57150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Neue Reifeprüfung </a:t>
            </a:r>
            <a:r>
              <a:rPr lang="de-DE" sz="2400" b="1" dirty="0">
                <a:latin typeface="Book Antiqua" panose="02040602050305030304" pitchFamily="18" charset="0"/>
              </a:rPr>
              <a:t>AHS</a:t>
            </a:r>
          </a:p>
          <a:p>
            <a:pPr>
              <a:defRPr/>
            </a:pPr>
            <a:r>
              <a:rPr lang="de-DE" sz="1400" b="1" dirty="0" smtClean="0">
                <a:latin typeface="Book Antiqua" panose="02040602050305030304" pitchFamily="18" charset="0"/>
              </a:rPr>
              <a:t>Stand 01. Oktober 2014</a:t>
            </a:r>
            <a:endParaRPr lang="de-DE" sz="1400" b="1" dirty="0">
              <a:latin typeface="Book Antiqua" panose="02040602050305030304" pitchFamily="18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1655" y="1014166"/>
            <a:ext cx="9092345" cy="563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3200" b="1" dirty="0" smtClean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sz="36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2. Säule: Schriftliche Reifeprüfung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sz="36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(Klausuren und Kompensationsprüfungen)</a:t>
            </a:r>
          </a:p>
          <a:p>
            <a:pPr eaLnBrk="1" hangingPunct="1">
              <a:spcBef>
                <a:spcPct val="50000"/>
              </a:spcBef>
              <a:defRPr/>
            </a:pPr>
            <a:endParaRPr lang="de-DE" sz="1200" dirty="0" smtClean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24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3600" b="1" dirty="0" smtClean="0">
                <a:latin typeface="Tahoma" pitchFamily="34" charset="0"/>
              </a:rPr>
              <a:t> 	</a:t>
            </a:r>
            <a:endParaRPr lang="de-DE" sz="2400" b="1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</a:p>
          <a:p>
            <a:pPr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</p:txBody>
      </p:sp>
      <p:pic>
        <p:nvPicPr>
          <p:cNvPr id="8" name="Picture 8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059"/>
            <a:ext cx="1080120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3852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219200"/>
            <a:ext cx="903649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de-DE" sz="1200" dirty="0">
              <a:solidFill>
                <a:srgbClr val="0066CC"/>
              </a:solidFill>
              <a:latin typeface="Tahoma" pitchFamily="34" charset="0"/>
            </a:endParaRPr>
          </a:p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Book Antiqua" pitchFamily="18" charset="0"/>
              </a:rPr>
              <a:t>Klausuren</a:t>
            </a:r>
            <a:endParaRPr lang="de-DE" sz="3200" b="1" dirty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endParaRPr lang="de-DE" sz="3600" b="1" dirty="0">
              <a:solidFill>
                <a:srgbClr val="0066CC"/>
              </a:solidFill>
              <a:latin typeface="Book Antiqua" pitchFamily="18" charset="0"/>
            </a:endParaRPr>
          </a:p>
          <a:p>
            <a:pPr marL="704850" indent="-342900" defTabSz="847725">
              <a:buFont typeface="Arial" pitchFamily="34" charset="0"/>
              <a:buChar char="•"/>
              <a:tabLst>
                <a:tab pos="809625" algn="l"/>
                <a:tab pos="1438275" algn="l"/>
              </a:tabLst>
            </a:pPr>
            <a:r>
              <a:rPr lang="de-DE" sz="2400" b="1" dirty="0" smtClean="0">
                <a:latin typeface="Book Antiqua" pitchFamily="18" charset="0"/>
              </a:rPr>
              <a:t>3 </a:t>
            </a:r>
            <a:r>
              <a:rPr lang="de-DE" sz="2400" b="1" dirty="0">
                <a:latin typeface="Book Antiqua" pitchFamily="18" charset="0"/>
              </a:rPr>
              <a:t>Klausuren </a:t>
            </a:r>
            <a:r>
              <a:rPr lang="de-DE" sz="2400" dirty="0">
                <a:latin typeface="Book Antiqua" pitchFamily="18" charset="0"/>
              </a:rPr>
              <a:t>(D, M, leb. </a:t>
            </a:r>
            <a:r>
              <a:rPr lang="de-DE" sz="2400" dirty="0" smtClean="0">
                <a:latin typeface="Book Antiqua" pitchFamily="18" charset="0"/>
              </a:rPr>
              <a:t>FS mit mindestens</a:t>
            </a:r>
          </a:p>
          <a:p>
            <a:pPr marL="361950" defTabSz="847725">
              <a:tabLst>
                <a:tab pos="809625" algn="l"/>
                <a:tab pos="1438275" algn="l"/>
              </a:tabLst>
            </a:pPr>
            <a:r>
              <a:rPr lang="de-DE" sz="2400" dirty="0" smtClean="0">
                <a:latin typeface="Book Antiqua" pitchFamily="18" charset="0"/>
              </a:rPr>
              <a:t>		10 Wochenstunden in der OS) </a:t>
            </a:r>
            <a:r>
              <a:rPr lang="de-DE" sz="2400" b="1" dirty="0" smtClean="0">
                <a:latin typeface="Book Antiqua" pitchFamily="18" charset="0"/>
              </a:rPr>
              <a:t>obligat</a:t>
            </a:r>
          </a:p>
          <a:p>
            <a:pPr marL="361950" defTabSz="847725">
              <a:tabLst>
                <a:tab pos="809625" algn="l"/>
                <a:tab pos="1438275" algn="l"/>
              </a:tabLst>
            </a:pPr>
            <a:endParaRPr lang="de-DE" sz="1000" dirty="0" smtClean="0">
              <a:latin typeface="Book Antiqua" pitchFamily="18" charset="0"/>
            </a:endParaRPr>
          </a:p>
          <a:p>
            <a:pPr marL="704850" indent="-342900" defTabSz="276225">
              <a:buFont typeface="Arial" pitchFamily="34" charset="0"/>
              <a:buChar char="•"/>
            </a:pPr>
            <a:r>
              <a:rPr lang="de-DE" sz="2400" b="1" dirty="0" smtClean="0">
                <a:latin typeface="Book Antiqua" pitchFamily="18" charset="0"/>
              </a:rPr>
              <a:t>4. Klausur </a:t>
            </a:r>
            <a:r>
              <a:rPr lang="de-DE" sz="2400" dirty="0" smtClean="0">
                <a:latin typeface="Book Antiqua" pitchFamily="18" charset="0"/>
              </a:rPr>
              <a:t>(weitere Fremdsprache oder</a:t>
            </a:r>
          </a:p>
          <a:p>
            <a:pPr marL="361950" defTabSz="523875">
              <a:tabLst>
                <a:tab pos="1438275" algn="l"/>
              </a:tabLst>
            </a:pPr>
            <a:r>
              <a:rPr lang="de-DE" sz="2400" dirty="0" smtClean="0">
                <a:latin typeface="Book Antiqua" pitchFamily="18" charset="0"/>
              </a:rPr>
              <a:t>		anderes Prüfungsgebiet) </a:t>
            </a:r>
            <a:r>
              <a:rPr lang="de-DE" sz="2400" b="1" dirty="0" smtClean="0">
                <a:latin typeface="Book Antiqua" pitchFamily="18" charset="0"/>
              </a:rPr>
              <a:t>fakultativ</a:t>
            </a:r>
          </a:p>
          <a:p>
            <a:pPr marL="361950" defTabSz="523875">
              <a:tabLst>
                <a:tab pos="1438275" algn="l"/>
              </a:tabLst>
            </a:pPr>
            <a:endParaRPr lang="de-DE" sz="1000" b="1" dirty="0" smtClean="0">
              <a:latin typeface="Book Antiqua" pitchFamily="18" charset="0"/>
            </a:endParaRPr>
          </a:p>
          <a:p>
            <a:pPr marL="704850" indent="-342900" defTabSz="523875">
              <a:buFont typeface="Arial" pitchFamily="34" charset="0"/>
              <a:buChar char="•"/>
              <a:tabLst>
                <a:tab pos="1438275" algn="l"/>
              </a:tabLst>
            </a:pPr>
            <a:r>
              <a:rPr lang="de-DE" sz="2400" b="1" dirty="0">
                <a:latin typeface="Book Antiqua" pitchFamily="18" charset="0"/>
              </a:rPr>
              <a:t> Wahl und Bekanntgabe der Prüfungsgebiete</a:t>
            </a:r>
          </a:p>
          <a:p>
            <a:pPr marL="361950" defTabSz="523875">
              <a:tabLst>
                <a:tab pos="1438275" algn="l"/>
              </a:tabLst>
            </a:pPr>
            <a:r>
              <a:rPr lang="de-DE" sz="2400" b="1" dirty="0">
                <a:solidFill>
                  <a:srgbClr val="C00000"/>
                </a:solidFill>
                <a:latin typeface="Book Antiqua" pitchFamily="18" charset="0"/>
              </a:rPr>
              <a:t>	</a:t>
            </a:r>
            <a:r>
              <a:rPr lang="de-DE" sz="2400" dirty="0">
                <a:latin typeface="Book Antiqua" pitchFamily="18" charset="0"/>
              </a:rPr>
              <a:t>bis 15. Jänner der letzten Schulstufe</a:t>
            </a:r>
          </a:p>
          <a:p>
            <a:pPr marL="361950" defTabSz="276225"/>
            <a:r>
              <a:rPr lang="de-DE" sz="2400" dirty="0" smtClean="0">
                <a:latin typeface="Book Antiqua" pitchFamily="18" charset="0"/>
              </a:rPr>
              <a:t>	</a:t>
            </a:r>
            <a:br>
              <a:rPr lang="de-DE" sz="2400" dirty="0" smtClean="0">
                <a:latin typeface="Book Antiqua" pitchFamily="18" charset="0"/>
              </a:rPr>
            </a:br>
            <a:endParaRPr lang="de-DE" sz="3600" b="1" dirty="0">
              <a:solidFill>
                <a:srgbClr val="0066CC"/>
              </a:solidFill>
              <a:latin typeface="Book Antiqua" pitchFamily="18" charset="0"/>
            </a:endParaRPr>
          </a:p>
          <a:p>
            <a:pPr algn="ctr"/>
            <a:r>
              <a:rPr lang="de-DE" sz="3200" b="1" dirty="0">
                <a:latin typeface="Tahoma" pitchFamily="34" charset="0"/>
              </a:rPr>
              <a:t> </a:t>
            </a:r>
          </a:p>
          <a:p>
            <a:pPr algn="ctr">
              <a:lnSpc>
                <a:spcPct val="470000"/>
              </a:lnSpc>
            </a:pPr>
            <a:endParaRPr lang="de-DE" sz="2400" b="1" dirty="0">
              <a:latin typeface="Tahoma" pitchFamily="34" charset="0"/>
            </a:endParaRPr>
          </a:p>
          <a:p>
            <a:pPr algn="ctr"/>
            <a:endParaRPr lang="de-DE" sz="2400" b="1" dirty="0">
              <a:latin typeface="Tahoma" pitchFamily="34" charset="0"/>
            </a:endParaRPr>
          </a:p>
          <a:p>
            <a:pPr algn="ctr"/>
            <a:endParaRPr lang="de-DE" sz="2400" b="1" dirty="0">
              <a:latin typeface="Tahoma" pitchFamily="34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/>
            </a:r>
            <a:br>
              <a:rPr lang="de-DE" sz="2400" dirty="0" smtClean="0">
                <a:latin typeface="Book Antiqua" pitchFamily="18" charset="0"/>
              </a:rPr>
            </a:b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/>
              <a:t>Stand 01. Oktober 2014</a:t>
            </a:r>
            <a:br>
              <a:rPr lang="de-DE" sz="1400" dirty="0"/>
            </a:b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9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95019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1196975"/>
            <a:ext cx="7812360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95288" y="1052737"/>
            <a:ext cx="7928768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Prüfungsgebiete mit </a:t>
            </a: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standardisierten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Aufgabenstellungen: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de-AT" sz="12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000" b="1" dirty="0">
                <a:latin typeface="Book Antiqua" pitchFamily="18" charset="0"/>
              </a:rPr>
              <a:t>Deutsch</a:t>
            </a:r>
            <a:endParaRPr lang="de-AT" sz="20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000" b="1" dirty="0">
                <a:latin typeface="Book Antiqua" pitchFamily="18" charset="0"/>
              </a:rPr>
              <a:t>Fremdsprachen </a:t>
            </a:r>
            <a:r>
              <a:rPr lang="de-AT" sz="2000" dirty="0">
                <a:latin typeface="Book Antiqua" pitchFamily="18" charset="0"/>
              </a:rPr>
              <a:t>(E, F, ITA, SPA; L, G</a:t>
            </a:r>
            <a:r>
              <a:rPr lang="de-AT" sz="2000" dirty="0" smtClean="0">
                <a:latin typeface="Book Antiqua" pitchFamily="18" charset="0"/>
              </a:rPr>
              <a:t>) – </a:t>
            </a:r>
            <a:r>
              <a:rPr lang="de-AT" sz="2000" dirty="0" err="1">
                <a:latin typeface="Book Antiqua" pitchFamily="18" charset="0"/>
              </a:rPr>
              <a:t>Bedachtnahme</a:t>
            </a:r>
            <a:r>
              <a:rPr lang="de-AT" sz="2000" dirty="0">
                <a:latin typeface="Book Antiqua" pitchFamily="18" charset="0"/>
              </a:rPr>
              <a:t> auf </a:t>
            </a:r>
            <a:r>
              <a:rPr lang="de-AT" sz="2000" dirty="0" smtClean="0">
                <a:latin typeface="Book Antiqua" pitchFamily="18" charset="0"/>
              </a:rPr>
              <a:t>lehrplanmäßige Wochenstundenzahl </a:t>
            </a:r>
            <a:r>
              <a:rPr lang="de-AT" sz="2000" dirty="0">
                <a:latin typeface="Book Antiqua" pitchFamily="18" charset="0"/>
              </a:rPr>
              <a:t>und Lernjahre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000" b="1" dirty="0" smtClean="0">
                <a:latin typeface="Book Antiqua" pitchFamily="18" charset="0"/>
              </a:rPr>
              <a:t>Mathematik</a:t>
            </a:r>
            <a:r>
              <a:rPr lang="de-AT" sz="1000" dirty="0">
                <a:latin typeface="Book Antiqua" pitchFamily="18" charset="0"/>
              </a:rPr>
              <a:t>	</a:t>
            </a:r>
            <a:endParaRPr lang="de-AT" sz="10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de-AT" sz="1000" b="1" i="1" dirty="0">
              <a:latin typeface="Book Antiqua" pitchFamily="18" charset="0"/>
            </a:endParaRPr>
          </a:p>
          <a:p>
            <a:pPr marL="361950" lvl="1" indent="-361950">
              <a:spcBef>
                <a:spcPct val="20000"/>
              </a:spcBef>
              <a:buFontTx/>
              <a:buChar char="-"/>
              <a:tabLst>
                <a:tab pos="361950" algn="l"/>
              </a:tabLst>
              <a:defRPr/>
            </a:pPr>
            <a:r>
              <a:rPr lang="de-AT" sz="2000" b="1" dirty="0">
                <a:latin typeface="Book Antiqua" pitchFamily="18" charset="0"/>
              </a:rPr>
              <a:t>Übermittlung der Aufgabenstellungen</a:t>
            </a:r>
            <a:r>
              <a:rPr lang="de-AT" sz="2000" dirty="0">
                <a:latin typeface="Book Antiqua" pitchFamily="18" charset="0"/>
              </a:rPr>
              <a:t> (mit Korrektur- und </a:t>
            </a:r>
            <a:r>
              <a:rPr lang="de-AT" sz="2000" dirty="0" smtClean="0">
                <a:latin typeface="Book Antiqua" pitchFamily="18" charset="0"/>
              </a:rPr>
              <a:t>Beurteilungsanleitungen) </a:t>
            </a:r>
            <a:r>
              <a:rPr lang="de-AT" sz="2000" dirty="0">
                <a:latin typeface="Book Antiqua" pitchFamily="18" charset="0"/>
              </a:rPr>
              <a:t>an eine oder mehrere von der Direktion namhaft zu machende Person(en) </a:t>
            </a:r>
            <a:r>
              <a:rPr lang="de-AT" sz="2000" dirty="0" smtClean="0">
                <a:latin typeface="Book Antiqua" pitchFamily="18" charset="0"/>
              </a:rPr>
              <a:t>durch physische Übergabe (im Haupttermin) oder elektronisch (in den Nebenterminen), </a:t>
            </a:r>
            <a:r>
              <a:rPr lang="de-AT" sz="2000" dirty="0">
                <a:latin typeface="Book Antiqua" pitchFamily="18" charset="0"/>
              </a:rPr>
              <a:t>möglichst zeitnah zur Prüfung, aber zeitgerecht</a:t>
            </a:r>
          </a:p>
          <a:p>
            <a:pPr marL="361950" lvl="1" indent="-361950">
              <a:spcBef>
                <a:spcPct val="20000"/>
              </a:spcBef>
              <a:buFontTx/>
              <a:buChar char="-"/>
              <a:tabLst>
                <a:tab pos="361950" algn="l"/>
              </a:tabLst>
              <a:defRPr/>
            </a:pPr>
            <a:r>
              <a:rPr lang="de-AT" sz="2000" b="1" dirty="0">
                <a:latin typeface="Book Antiqua" pitchFamily="18" charset="0"/>
                <a:sym typeface="Symbol"/>
              </a:rPr>
              <a:t>Aufbewahrung</a:t>
            </a:r>
            <a:r>
              <a:rPr lang="de-AT" sz="2000" dirty="0">
                <a:latin typeface="Book Antiqua" pitchFamily="18" charset="0"/>
                <a:sym typeface="Symbol"/>
              </a:rPr>
              <a:t> unter Geheimhaltung</a:t>
            </a:r>
          </a:p>
          <a:p>
            <a:pPr marL="361950" lvl="1" indent="-361950">
              <a:spcBef>
                <a:spcPct val="20000"/>
              </a:spcBef>
              <a:buFontTx/>
              <a:buChar char="-"/>
              <a:tabLst>
                <a:tab pos="361950" algn="l"/>
              </a:tabLst>
              <a:defRPr/>
            </a:pPr>
            <a:r>
              <a:rPr lang="de-AT" sz="2000" b="1" dirty="0">
                <a:latin typeface="Book Antiqua" pitchFamily="18" charset="0"/>
                <a:sym typeface="Symbol"/>
              </a:rPr>
              <a:t>Öffnung der Aufgabenstellungen </a:t>
            </a:r>
            <a:r>
              <a:rPr lang="de-AT" sz="2000" i="1" dirty="0">
                <a:latin typeface="Book Antiqua" pitchFamily="18" charset="0"/>
                <a:sym typeface="Symbol"/>
              </a:rPr>
              <a:t> </a:t>
            </a:r>
            <a:r>
              <a:rPr lang="de-AT" sz="2000" dirty="0">
                <a:latin typeface="Book Antiqua" pitchFamily="18" charset="0"/>
                <a:sym typeface="Symbol"/>
              </a:rPr>
              <a:t>unmittelbar vor Beginn der Prüfung im Beisein der Kandidat/</a:t>
            </a:r>
            <a:r>
              <a:rPr lang="de-AT" sz="2000" dirty="0" err="1">
                <a:latin typeface="Book Antiqua" pitchFamily="18" charset="0"/>
                <a:sym typeface="Symbol"/>
              </a:rPr>
              <a:t>inn</a:t>
            </a:r>
            <a:r>
              <a:rPr lang="de-AT" sz="2000" dirty="0">
                <a:latin typeface="Book Antiqua" pitchFamily="18" charset="0"/>
                <a:sym typeface="Symbol"/>
              </a:rPr>
              <a:t>/en</a:t>
            </a:r>
          </a:p>
          <a:p>
            <a:pPr marL="361950" lvl="1" indent="-361950">
              <a:spcBef>
                <a:spcPct val="20000"/>
              </a:spcBef>
              <a:buFontTx/>
              <a:buChar char="-"/>
              <a:tabLst>
                <a:tab pos="361950" algn="l"/>
              </a:tabLst>
              <a:defRPr/>
            </a:pPr>
            <a:r>
              <a:rPr lang="de-AT" sz="2000" b="1" dirty="0" smtClean="0">
                <a:latin typeface="Book Antiqua" pitchFamily="18" charset="0"/>
                <a:sym typeface="Symbol"/>
              </a:rPr>
              <a:t>Aushändigung</a:t>
            </a:r>
            <a:r>
              <a:rPr lang="de-AT" sz="2000" dirty="0" smtClean="0">
                <a:latin typeface="Book Antiqua" pitchFamily="18" charset="0"/>
                <a:sym typeface="Symbol"/>
              </a:rPr>
              <a:t> </a:t>
            </a:r>
            <a:r>
              <a:rPr lang="de-AT" sz="2000" dirty="0">
                <a:latin typeface="Book Antiqua" pitchFamily="18" charset="0"/>
                <a:sym typeface="Symbol"/>
              </a:rPr>
              <a:t>der </a:t>
            </a:r>
            <a:r>
              <a:rPr lang="de-AT" sz="2000" b="1" dirty="0">
                <a:latin typeface="Book Antiqua" pitchFamily="18" charset="0"/>
                <a:sym typeface="Symbol"/>
              </a:rPr>
              <a:t>Korrektur</a:t>
            </a:r>
            <a:r>
              <a:rPr lang="de-AT" sz="2000" dirty="0">
                <a:latin typeface="Book Antiqua" pitchFamily="18" charset="0"/>
                <a:sym typeface="Symbol"/>
              </a:rPr>
              <a:t>- und B</a:t>
            </a:r>
            <a:r>
              <a:rPr lang="de-AT" sz="2000" b="1" dirty="0">
                <a:latin typeface="Book Antiqua" pitchFamily="18" charset="0"/>
                <a:sym typeface="Symbol"/>
              </a:rPr>
              <a:t>eurteilungsanleitungen</a:t>
            </a:r>
            <a:r>
              <a:rPr lang="de-AT" sz="2000" dirty="0">
                <a:latin typeface="Book Antiqua" pitchFamily="18" charset="0"/>
                <a:sym typeface="Symbol"/>
              </a:rPr>
              <a:t> an Prüfer/in nach Ende der Klausurarbeit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de-AT" sz="2000" dirty="0"/>
          </a:p>
          <a:p>
            <a:pPr marL="342900" indent="-342900">
              <a:spcBef>
                <a:spcPct val="20000"/>
              </a:spcBef>
              <a:defRPr/>
            </a:pPr>
            <a:endParaRPr lang="de-AT" sz="2400" dirty="0"/>
          </a:p>
          <a:p>
            <a:pPr marL="742950" lvl="1" indent="-285750">
              <a:spcBef>
                <a:spcPct val="20000"/>
              </a:spcBef>
              <a:defRPr/>
            </a:pPr>
            <a:endParaRPr lang="de-AT" sz="2000" dirty="0"/>
          </a:p>
          <a:p>
            <a:pPr marL="742950" lvl="1" indent="-28575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de-AT" sz="2000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/>
            </a:r>
            <a:br>
              <a:rPr lang="de-DE" sz="2400" dirty="0" smtClean="0">
                <a:latin typeface="Book Antiqua" pitchFamily="18" charset="0"/>
              </a:rPr>
            </a:b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/>
              <a:t>Stand 01. Oktober 2014</a:t>
            </a:r>
            <a:br>
              <a:rPr lang="de-DE" sz="1400" dirty="0"/>
            </a:b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449908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AT" sz="32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2800" b="1" u="sng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  <a:ea typeface="ＭＳ Ｐゴシック" pitchFamily="34" charset="-128"/>
                <a:cs typeface="+mn-cs"/>
              </a:rPr>
              <a:t>Bestimmungen für die einzelnen Klausurgegenstände</a:t>
            </a:r>
          </a:p>
          <a:p>
            <a:pPr algn="ctr"/>
            <a:endParaRPr lang="de-AT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000" b="1" kern="1200" dirty="0">
                <a:latin typeface="Book Antiqua" pitchFamily="18" charset="0"/>
                <a:ea typeface="ＭＳ Ｐゴシック" pitchFamily="34" charset="-128"/>
                <a:cs typeface="+mn-cs"/>
              </a:rPr>
              <a:t>Deutsch/ Unterrichtssprache: </a:t>
            </a:r>
            <a:r>
              <a:rPr lang="de-AT" sz="2000" b="1" kern="1200" dirty="0" smtClean="0">
                <a:latin typeface="Book Antiqua" pitchFamily="18" charset="0"/>
                <a:ea typeface="ＭＳ Ｐゴシック" pitchFamily="34" charset="-128"/>
                <a:cs typeface="+mn-cs"/>
              </a:rPr>
              <a:t>  </a:t>
            </a:r>
            <a:r>
              <a:rPr lang="de-AT" sz="2000" b="1" kern="1200" dirty="0" smtClean="0">
                <a:latin typeface="Book Antiqua" pitchFamily="18" charset="0"/>
                <a:ea typeface="ＭＳ Ｐゴシック" pitchFamily="34" charset="-128"/>
                <a:cs typeface="+mn-cs"/>
                <a:hlinkClick r:id="rId2"/>
              </a:rPr>
              <a:t>www.bifie.at/node/77</a:t>
            </a:r>
            <a:r>
              <a:rPr lang="de-AT" sz="2000" b="1" kern="1200" dirty="0" smtClean="0">
                <a:latin typeface="Book Antiqua" pitchFamily="18" charset="0"/>
                <a:ea typeface="ＭＳ Ｐゴシック" pitchFamily="34" charset="-128"/>
                <a:cs typeface="+mn-cs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AT" sz="2000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000" b="1" kern="1200" dirty="0">
                <a:latin typeface="Book Antiqua" pitchFamily="18" charset="0"/>
                <a:ea typeface="ＭＳ Ｐゴシック" pitchFamily="34" charset="-128"/>
                <a:cs typeface="+mn-cs"/>
              </a:rPr>
              <a:t>Lebende Fremdsprachen:  </a:t>
            </a:r>
            <a:r>
              <a:rPr lang="de-AT" sz="2000" b="1" kern="1200" dirty="0" smtClean="0">
                <a:latin typeface="Book Antiqua" pitchFamily="18" charset="0"/>
                <a:ea typeface="ＭＳ Ｐゴシック" pitchFamily="34" charset="-128"/>
                <a:cs typeface="+mn-cs"/>
                <a:hlinkClick r:id="rId3"/>
              </a:rPr>
              <a:t>www.bifie.at/node/78</a:t>
            </a:r>
            <a:endParaRPr lang="de-AT" sz="2000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AT" sz="2000" b="1" kern="1200" dirty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000" b="1" kern="1200" dirty="0" smtClean="0">
                <a:latin typeface="Book Antiqua" pitchFamily="18" charset="0"/>
                <a:ea typeface="ＭＳ Ｐゴシック" pitchFamily="34" charset="-128"/>
                <a:cs typeface="+mn-cs"/>
              </a:rPr>
              <a:t>Griechisch </a:t>
            </a:r>
            <a:r>
              <a:rPr lang="de-AT" sz="2000" b="1" kern="1200" dirty="0">
                <a:latin typeface="Book Antiqua" pitchFamily="18" charset="0"/>
                <a:ea typeface="ＭＳ Ｐゴシック" pitchFamily="34" charset="-128"/>
                <a:cs typeface="+mn-cs"/>
              </a:rPr>
              <a:t>/ Latein:  </a:t>
            </a:r>
            <a:r>
              <a:rPr lang="de-AT" sz="2000" b="1" kern="1200" dirty="0" smtClean="0">
                <a:latin typeface="Book Antiqua" pitchFamily="18" charset="0"/>
                <a:ea typeface="ＭＳ Ｐゴシック" pitchFamily="34" charset="-128"/>
                <a:cs typeface="+mn-cs"/>
                <a:hlinkClick r:id="rId4"/>
              </a:rPr>
              <a:t>www.bifie.at/node/79</a:t>
            </a:r>
            <a:endParaRPr lang="de-AT" sz="2000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AT" sz="2000" b="1" kern="1200" dirty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000" b="1" kern="1200" dirty="0">
                <a:latin typeface="Book Antiqua" pitchFamily="18" charset="0"/>
                <a:ea typeface="ＭＳ Ｐゴシック" pitchFamily="34" charset="-128"/>
                <a:cs typeface="+mn-cs"/>
              </a:rPr>
              <a:t>Mathematik:  </a:t>
            </a:r>
            <a:r>
              <a:rPr lang="de-AT" sz="2000" b="1" kern="1200" dirty="0" smtClean="0">
                <a:latin typeface="Book Antiqua" pitchFamily="18" charset="0"/>
                <a:ea typeface="ＭＳ Ｐゴシック" pitchFamily="34" charset="-128"/>
                <a:cs typeface="+mn-cs"/>
                <a:hlinkClick r:id="rId5"/>
              </a:rPr>
              <a:t>www.bifie.at/node/80</a:t>
            </a:r>
            <a:endParaRPr lang="de-AT" sz="2000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AT" sz="2000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AT" sz="2000" b="1" kern="1200" dirty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 algn="ctr"/>
            <a:endParaRPr lang="de-DE" sz="3200" b="1" dirty="0" smtClean="0">
              <a:solidFill>
                <a:srgbClr val="7030A0"/>
              </a:solidFill>
            </a:endParaRPr>
          </a:p>
          <a:p>
            <a:pPr algn="ctr"/>
            <a:endParaRPr lang="de-DE" sz="3200" b="1" dirty="0" smtClean="0">
              <a:solidFill>
                <a:srgbClr val="7030A0"/>
              </a:solidFill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1259632" y="44624"/>
            <a:ext cx="5904756" cy="927376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/>
            </a:r>
            <a:br>
              <a:rPr lang="de-DE" sz="2400" dirty="0" smtClean="0">
                <a:latin typeface="Book Antiqua" pitchFamily="18" charset="0"/>
              </a:rPr>
            </a:b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anose="02040602050305030304" pitchFamily="18" charset="0"/>
              </a:rPr>
              <a:t>Stand </a:t>
            </a:r>
            <a:r>
              <a:rPr lang="de-DE" sz="1400" dirty="0">
                <a:latin typeface="Book Antiqua" panose="02040602050305030304" pitchFamily="18" charset="0"/>
              </a:rPr>
              <a:t>01. Oktober 2014</a:t>
            </a:r>
            <a:br>
              <a:rPr lang="de-DE" sz="1400" dirty="0">
                <a:latin typeface="Book Antiqua" panose="02040602050305030304" pitchFamily="18" charset="0"/>
              </a:rPr>
            </a:br>
            <a:r>
              <a:rPr lang="de-DE" sz="1400" dirty="0">
                <a:latin typeface="Book Antiqua" panose="02040602050305030304" pitchFamily="18" charset="0"/>
              </a:rPr>
              <a:t/>
            </a:r>
            <a:br>
              <a:rPr lang="de-DE" sz="1400" dirty="0">
                <a:latin typeface="Book Antiqua" panose="02040602050305030304" pitchFamily="18" charset="0"/>
              </a:rPr>
            </a:br>
            <a:endParaRPr lang="de-DE" sz="1400" dirty="0"/>
          </a:p>
        </p:txBody>
      </p:sp>
      <p:pic>
        <p:nvPicPr>
          <p:cNvPr id="7" name="Picture 6" descr="LOGO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6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668388" y="121614"/>
            <a:ext cx="5715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latin typeface="Book Antiqua" pitchFamily="18" charset="0"/>
              </a:rPr>
              <a:t>Neue Reifeprüfung AHS</a:t>
            </a:r>
            <a:br>
              <a:rPr lang="de-DE" sz="2400" b="1" dirty="0">
                <a:latin typeface="Book Antiqua" pitchFamily="18" charset="0"/>
              </a:rPr>
            </a:br>
            <a:r>
              <a:rPr lang="de-DE" sz="1400" b="1" dirty="0">
                <a:latin typeface="Book Antiqua" panose="02040602050305030304" pitchFamily="18" charset="0"/>
              </a:rPr>
              <a:t>Stand 01. Oktober 2014</a:t>
            </a:r>
            <a:br>
              <a:rPr lang="de-DE" sz="1400" b="1" dirty="0">
                <a:latin typeface="Book Antiqua" panose="02040602050305030304" pitchFamily="18" charset="0"/>
              </a:rPr>
            </a:br>
            <a:endParaRPr lang="de-DE" sz="1400" b="1" dirty="0">
              <a:latin typeface="Book Antiqua" panose="02040602050305030304" pitchFamily="18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-1" y="1124744"/>
            <a:ext cx="8388425" cy="547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r>
              <a:rPr lang="de-DE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Mathematik</a:t>
            </a:r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DE" sz="1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DE" sz="1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indent="-342900" eaLnBrk="1" hangingPunct="1">
              <a:spcBef>
                <a:spcPts val="800"/>
              </a:spcBef>
              <a:buFont typeface="Arial" pitchFamily="34" charset="0"/>
              <a:buChar char="•"/>
              <a:tabLst>
                <a:tab pos="7000875" algn="l"/>
              </a:tabLst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Übungsplattform</a:t>
            </a:r>
          </a:p>
          <a:p>
            <a:pPr eaLnBrk="1" hangingPunct="1">
              <a:spcBef>
                <a:spcPts val="800"/>
              </a:spcBef>
              <a:tabLst>
                <a:tab pos="7000875" algn="l"/>
              </a:tabLst>
              <a:defRPr/>
            </a:pPr>
            <a:endParaRPr lang="de-DE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indent="-342900" eaLnBrk="1" hangingPunct="1">
              <a:spcBef>
                <a:spcPts val="800"/>
              </a:spcBef>
              <a:buFont typeface="Arial" pitchFamily="34" charset="0"/>
              <a:buChar char="•"/>
              <a:tabLst>
                <a:tab pos="7000875" algn="l"/>
              </a:tabLst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Modellschularbeit am 11. Dezember 2014</a:t>
            </a:r>
          </a:p>
          <a:p>
            <a:pPr eaLnBrk="1" hangingPunct="1">
              <a:spcBef>
                <a:spcPts val="800"/>
              </a:spcBef>
              <a:tabLst>
                <a:tab pos="7000875" algn="l"/>
              </a:tabLst>
              <a:defRPr/>
            </a:pPr>
            <a:endParaRPr lang="de-DE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indent="-342900" eaLnBrk="1" hangingPunct="1">
              <a:spcBef>
                <a:spcPts val="800"/>
              </a:spcBef>
              <a:buFont typeface="Arial" pitchFamily="34" charset="0"/>
              <a:buChar char="•"/>
              <a:tabLst>
                <a:tab pos="7000875" algn="l"/>
              </a:tabLst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Beurteilung der Klausur </a:t>
            </a:r>
            <a:r>
              <a:rPr lang="de-DE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(+ 2-stündige Schularbeiten ab 7. Klasse)</a:t>
            </a:r>
            <a:r>
              <a:rPr lang="de-DE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:</a:t>
            </a:r>
          </a:p>
          <a:p>
            <a:pPr marL="361950" indent="-361950" defTabSz="504825" eaLnBrk="1" hangingPunct="1">
              <a:spcBef>
                <a:spcPts val="800"/>
              </a:spcBef>
              <a:tabLst>
                <a:tab pos="714375" algn="l"/>
              </a:tabLst>
              <a:defRPr/>
            </a:pPr>
            <a:r>
              <a:rPr lang="de-DE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-	Typ-1-Aufgabe: nur 1 einzelne Grundkompetenz, 0-1-				Beurteilung</a:t>
            </a:r>
          </a:p>
          <a:p>
            <a:pPr marL="361950" indent="-361950" eaLnBrk="1" hangingPunct="1">
              <a:spcBef>
                <a:spcPts val="800"/>
              </a:spcBef>
              <a:tabLst>
                <a:tab pos="714375" algn="l"/>
                <a:tab pos="1524000" algn="l"/>
              </a:tabLst>
              <a:defRPr/>
            </a:pPr>
            <a:r>
              <a:rPr lang="de-DE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de-DE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	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Typ-2-Aufgaben: 0-1-2-Beurteilung, voneinander 		unabhängig, Ausgleichspunkte für Teil 1</a:t>
            </a:r>
            <a:endParaRPr lang="de-AT" sz="2400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AT" sz="800" dirty="0" smtClean="0"/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AT" sz="800" dirty="0"/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AT" sz="800" dirty="0" smtClean="0"/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AT" sz="800" dirty="0" smtClean="0"/>
          </a:p>
          <a:p>
            <a:pPr eaLnBrk="1" hangingPunct="1">
              <a:spcBef>
                <a:spcPts val="800"/>
              </a:spcBef>
              <a:tabLst>
                <a:tab pos="7000875" algn="l"/>
              </a:tabLst>
              <a:defRPr/>
            </a:pPr>
            <a:r>
              <a:rPr lang="de-AT" sz="2400" b="1" i="1" dirty="0" smtClean="0">
                <a:solidFill>
                  <a:srgbClr val="002060"/>
                </a:solidFill>
              </a:rPr>
              <a:t>	</a:t>
            </a:r>
            <a:endParaRPr lang="de-AT" sz="800" dirty="0" smtClean="0">
              <a:solidFill>
                <a:srgbClr val="002060"/>
              </a:solidFill>
            </a:endParaRPr>
          </a:p>
          <a:p>
            <a:pPr defTabSz="714375" eaLnBrk="1" hangingPunct="1">
              <a:spcBef>
                <a:spcPct val="50000"/>
              </a:spcBef>
              <a:tabLst>
                <a:tab pos="361950" algn="l"/>
              </a:tabLst>
              <a:defRPr/>
            </a:pPr>
            <a:endParaRPr lang="de-DE" sz="1100" b="1" i="1" dirty="0"/>
          </a:p>
          <a:p>
            <a:pPr algn="ctr" eaLnBrk="1" hangingPunct="1">
              <a:defRPr/>
            </a:pPr>
            <a:endParaRPr lang="de-AT" sz="12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AT" sz="2400" b="1" i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AT" sz="12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de-AT" sz="24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24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3600" b="1" dirty="0" smtClean="0">
                <a:latin typeface="Tahoma" pitchFamily="34" charset="0"/>
              </a:rPr>
              <a:t> 	</a:t>
            </a:r>
            <a:endParaRPr lang="de-DE" sz="2400" b="1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</a:p>
          <a:p>
            <a:pPr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</p:txBody>
      </p:sp>
      <p:pic>
        <p:nvPicPr>
          <p:cNvPr id="8" name="Picture 8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059"/>
            <a:ext cx="1080120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389024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547664" y="121614"/>
            <a:ext cx="5715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latin typeface="Book Antiqua" pitchFamily="18" charset="0"/>
              </a:rPr>
              <a:t>Neue Reifeprüfung AHS</a:t>
            </a:r>
            <a:br>
              <a:rPr lang="de-DE" sz="2400" b="1" dirty="0">
                <a:latin typeface="Book Antiqua" pitchFamily="18" charset="0"/>
              </a:rPr>
            </a:br>
            <a:r>
              <a:rPr lang="de-DE" sz="1400" b="1" dirty="0">
                <a:latin typeface="Book Antiqua" panose="02040602050305030304" pitchFamily="18" charset="0"/>
              </a:rPr>
              <a:t>Stand 01. Oktober 2014</a:t>
            </a:r>
            <a:br>
              <a:rPr lang="de-DE" sz="1400" b="1" dirty="0">
                <a:latin typeface="Book Antiqua" panose="02040602050305030304" pitchFamily="18" charset="0"/>
              </a:rPr>
            </a:br>
            <a:endParaRPr lang="de-DE" sz="1400" b="1" dirty="0">
              <a:latin typeface="Book Antiqua" panose="02040602050305030304" pitchFamily="18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-1" y="1124744"/>
            <a:ext cx="9144001" cy="547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r>
              <a:rPr lang="de-DE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Lebende Fremdsprachen</a:t>
            </a:r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DE" sz="1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indent="-342900" eaLnBrk="1" hangingPunct="1">
              <a:spcBef>
                <a:spcPts val="800"/>
              </a:spcBef>
              <a:buFont typeface="Arial" pitchFamily="34" charset="0"/>
              <a:buChar char="•"/>
              <a:tabLst>
                <a:tab pos="7000875" algn="l"/>
              </a:tabLst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Probeklausur Englisch: 4. März 2015</a:t>
            </a:r>
          </a:p>
          <a:p>
            <a:pPr marL="342900" indent="-342900" eaLnBrk="1" hangingPunct="1">
              <a:spcBef>
                <a:spcPts val="800"/>
              </a:spcBef>
              <a:buFont typeface="Arial" pitchFamily="34" charset="0"/>
              <a:buChar char="•"/>
              <a:tabLst>
                <a:tab pos="7000875" algn="l"/>
              </a:tabLst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adaptierter Beurteilungsschlüssel:</a:t>
            </a:r>
          </a:p>
          <a:p>
            <a:pPr eaLnBrk="1" hangingPunct="1">
              <a:spcBef>
                <a:spcPts val="800"/>
              </a:spcBef>
              <a:tabLst>
                <a:tab pos="361950" algn="l"/>
                <a:tab pos="714375" algn="l"/>
              </a:tabLst>
              <a:defRPr/>
            </a:pPr>
            <a:r>
              <a:rPr lang="de-DE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de-DE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	Grenze für positive Beurteilung in jedem Kompetenzbereich 				(rezeptiv und produktiv): 50%</a:t>
            </a:r>
          </a:p>
          <a:p>
            <a:pPr eaLnBrk="1" hangingPunct="1">
              <a:spcBef>
                <a:spcPts val="800"/>
              </a:spcBef>
              <a:tabLst>
                <a:tab pos="361950" algn="l"/>
                <a:tab pos="714375" algn="l"/>
              </a:tabLst>
              <a:defRPr/>
            </a:pPr>
            <a:r>
              <a:rPr lang="de-DE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de-DE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	gewisse Kompensation zwischen rezeptivem und 					produktivem Teil möglich </a:t>
            </a:r>
            <a:r>
              <a:rPr lang="de-DE" sz="2400" dirty="0" smtClean="0">
                <a:solidFill>
                  <a:srgbClr val="002060"/>
                </a:solidFill>
                <a:latin typeface="Book Antiqua" panose="02040602050305030304" pitchFamily="18" charset="0"/>
                <a:sym typeface="Symbol"/>
              </a:rPr>
              <a:t> Vermeidung von 					Härtefällen</a:t>
            </a:r>
            <a:endParaRPr lang="de-DE" sz="24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ts val="800"/>
              </a:spcBef>
              <a:tabLst>
                <a:tab pos="361950" algn="l"/>
                <a:tab pos="714375" algn="l"/>
              </a:tabLst>
              <a:defRPr/>
            </a:pPr>
            <a:r>
              <a:rPr lang="de-DE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de-DE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	insgesamt aber 60% für positive Beurteilung notwendig</a:t>
            </a:r>
          </a:p>
          <a:p>
            <a:pPr eaLnBrk="1" hangingPunct="1">
              <a:spcBef>
                <a:spcPts val="800"/>
              </a:spcBef>
              <a:tabLst>
                <a:tab pos="361950" algn="l"/>
                <a:tab pos="714375" algn="l"/>
              </a:tabLst>
              <a:defRPr/>
            </a:pPr>
            <a:r>
              <a:rPr lang="de-DE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de-DE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	</a:t>
            </a:r>
            <a:r>
              <a:rPr lang="de-DE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gilt für Klausur und 2-stündige Schularbeiten 				ab 7. Klasse</a:t>
            </a:r>
            <a:endParaRPr lang="de-AT" sz="800" b="1" dirty="0" smtClean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AT" sz="800" dirty="0"/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AT" sz="800" dirty="0" smtClean="0"/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AT" sz="800" dirty="0" smtClean="0"/>
          </a:p>
          <a:p>
            <a:pPr eaLnBrk="1" hangingPunct="1">
              <a:spcBef>
                <a:spcPts val="800"/>
              </a:spcBef>
              <a:tabLst>
                <a:tab pos="7000875" algn="l"/>
              </a:tabLst>
              <a:defRPr/>
            </a:pPr>
            <a:r>
              <a:rPr lang="de-AT" sz="2400" b="1" i="1" dirty="0" smtClean="0">
                <a:solidFill>
                  <a:srgbClr val="002060"/>
                </a:solidFill>
              </a:rPr>
              <a:t>	</a:t>
            </a:r>
            <a:endParaRPr lang="de-AT" sz="800" dirty="0" smtClean="0">
              <a:solidFill>
                <a:srgbClr val="002060"/>
              </a:solidFill>
            </a:endParaRPr>
          </a:p>
          <a:p>
            <a:pPr defTabSz="714375" eaLnBrk="1" hangingPunct="1">
              <a:spcBef>
                <a:spcPct val="50000"/>
              </a:spcBef>
              <a:tabLst>
                <a:tab pos="361950" algn="l"/>
              </a:tabLst>
              <a:defRPr/>
            </a:pPr>
            <a:endParaRPr lang="de-DE" sz="1100" b="1" i="1" dirty="0"/>
          </a:p>
          <a:p>
            <a:pPr algn="ctr" eaLnBrk="1" hangingPunct="1">
              <a:defRPr/>
            </a:pPr>
            <a:endParaRPr lang="de-AT" sz="12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AT" sz="2400" b="1" i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AT" sz="12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de-AT" sz="24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24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3600" b="1" dirty="0" smtClean="0">
                <a:latin typeface="Tahoma" pitchFamily="34" charset="0"/>
              </a:rPr>
              <a:t> 	</a:t>
            </a:r>
            <a:endParaRPr lang="de-DE" sz="2400" b="1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</a:p>
          <a:p>
            <a:pPr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</p:txBody>
      </p:sp>
      <p:pic>
        <p:nvPicPr>
          <p:cNvPr id="8" name="Picture 8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059"/>
            <a:ext cx="1080120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562780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714499" y="121614"/>
            <a:ext cx="5715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latin typeface="Book Antiqua" pitchFamily="18" charset="0"/>
              </a:rPr>
              <a:t>Neue Reifeprüfung AHS</a:t>
            </a:r>
            <a:br>
              <a:rPr lang="de-DE" sz="2400" b="1" dirty="0">
                <a:latin typeface="Book Antiqua" pitchFamily="18" charset="0"/>
              </a:rPr>
            </a:br>
            <a:r>
              <a:rPr lang="de-DE" sz="1400" b="1" dirty="0">
                <a:latin typeface="Book Antiqua" panose="02040602050305030304" pitchFamily="18" charset="0"/>
              </a:rPr>
              <a:t>Stand 01. Oktober 2014</a:t>
            </a:r>
            <a:br>
              <a:rPr lang="de-DE" sz="1400" b="1" dirty="0">
                <a:latin typeface="Book Antiqua" panose="02040602050305030304" pitchFamily="18" charset="0"/>
              </a:rPr>
            </a:br>
            <a:endParaRPr lang="de-DE" sz="1400" b="1" dirty="0">
              <a:latin typeface="Book Antiqua" panose="02040602050305030304" pitchFamily="18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-1" y="1124744"/>
            <a:ext cx="9144001" cy="547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r>
              <a:rPr lang="de-DE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Lebende Fremdsprachen</a:t>
            </a:r>
          </a:p>
          <a:p>
            <a:pPr algn="ctr"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r>
              <a:rPr lang="de-DE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Englisch</a:t>
            </a:r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DE" sz="1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indent="-161925" eaLnBrk="1" hangingPunct="1">
              <a:spcBef>
                <a:spcPts val="800"/>
              </a:spcBef>
              <a:buFont typeface="Arial" pitchFamily="34" charset="0"/>
              <a:buChar char="•"/>
              <a:tabLst>
                <a:tab pos="7000875" algn="l"/>
              </a:tabLst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Angebot - Double Rating</a:t>
            </a:r>
          </a:p>
          <a:p>
            <a:pPr marL="342900" indent="19050" eaLnBrk="1" hangingPunct="1">
              <a:spcBef>
                <a:spcPts val="800"/>
              </a:spcBef>
              <a:buFontTx/>
              <a:buChar char="-"/>
              <a:tabLst>
                <a:tab pos="361950" algn="l"/>
                <a:tab pos="714375" algn="l"/>
              </a:tabLst>
              <a:defRPr/>
            </a:pPr>
            <a:r>
              <a:rPr lang="de-DE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DE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Prof. Mag. Monika </a:t>
            </a:r>
            <a:r>
              <a:rPr lang="de-DE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Lener</a:t>
            </a:r>
            <a:r>
              <a:rPr lang="de-DE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de-DE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Meinhardinum</a:t>
            </a:r>
            <a:r>
              <a:rPr lang="de-DE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Stams</a:t>
            </a:r>
            <a:r>
              <a:rPr lang="de-DE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</a:t>
            </a:r>
          </a:p>
          <a:p>
            <a:pPr marL="342900" eaLnBrk="1" hangingPunct="1">
              <a:spcBef>
                <a:spcPts val="800"/>
              </a:spcBef>
              <a:tabLst>
                <a:tab pos="361950" algn="l"/>
                <a:tab pos="714375" algn="l"/>
              </a:tabLst>
              <a:defRPr/>
            </a:pPr>
            <a:r>
              <a:rPr lang="de-DE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de-DE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de-DE" u="sng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monika.lener@telfs.com</a:t>
            </a:r>
          </a:p>
          <a:p>
            <a:pPr marL="342900" indent="19050" eaLnBrk="1" hangingPunct="1">
              <a:spcBef>
                <a:spcPts val="800"/>
              </a:spcBef>
              <a:buFontTx/>
              <a:buChar char="-"/>
              <a:tabLst>
                <a:tab pos="361950" algn="l"/>
                <a:tab pos="714375" algn="l"/>
              </a:tabLst>
              <a:defRPr/>
            </a:pPr>
            <a:r>
              <a:rPr lang="de-DE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DE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Prof. Mag. Peter </a:t>
            </a:r>
            <a:r>
              <a:rPr lang="de-DE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Samuda</a:t>
            </a:r>
            <a:r>
              <a:rPr lang="de-DE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(Schigymnasium </a:t>
            </a:r>
            <a:r>
              <a:rPr lang="de-DE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Stams</a:t>
            </a:r>
            <a:r>
              <a:rPr lang="de-DE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</a:t>
            </a:r>
          </a:p>
          <a:p>
            <a:pPr marL="342900" eaLnBrk="1" hangingPunct="1">
              <a:spcBef>
                <a:spcPts val="800"/>
              </a:spcBef>
              <a:tabLst>
                <a:tab pos="361950" algn="l"/>
                <a:tab pos="714375" algn="l"/>
              </a:tabLst>
              <a:defRPr/>
            </a:pPr>
            <a:r>
              <a:rPr lang="de-DE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de-DE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de-DE" u="sng" dirty="0">
                <a:solidFill>
                  <a:srgbClr val="0070C0"/>
                </a:solidFill>
                <a:latin typeface="Book Antiqua" panose="02040602050305030304" pitchFamily="18" charset="0"/>
              </a:rPr>
              <a:t>petersamuda@hotmail.com</a:t>
            </a:r>
          </a:p>
          <a:p>
            <a:pPr marL="342900" indent="19050" eaLnBrk="1" hangingPunct="1">
              <a:spcBef>
                <a:spcPts val="800"/>
              </a:spcBef>
              <a:buFontTx/>
              <a:buChar char="-"/>
              <a:tabLst>
                <a:tab pos="361950" algn="l"/>
                <a:tab pos="714375" algn="l"/>
              </a:tabLst>
              <a:defRPr/>
            </a:pPr>
            <a:r>
              <a:rPr lang="de-DE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DE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Prof. Mag. Gabriele Schlosser (</a:t>
            </a:r>
            <a:r>
              <a:rPr lang="de-DE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Meinhardinum</a:t>
            </a:r>
            <a:r>
              <a:rPr lang="de-DE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Stams</a:t>
            </a:r>
            <a:r>
              <a:rPr lang="de-DE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</a:t>
            </a:r>
          </a:p>
          <a:p>
            <a:pPr marL="342900" eaLnBrk="1" hangingPunct="1">
              <a:spcBef>
                <a:spcPts val="800"/>
              </a:spcBef>
              <a:tabLst>
                <a:tab pos="361950" algn="l"/>
                <a:tab pos="714375" algn="l"/>
              </a:tabLst>
              <a:defRPr/>
            </a:pPr>
            <a:r>
              <a:rPr lang="de-DE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de-DE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de-DE" u="sng" dirty="0">
                <a:solidFill>
                  <a:srgbClr val="0070C0"/>
                </a:solidFill>
                <a:latin typeface="Book Antiqua" panose="02040602050305030304" pitchFamily="18" charset="0"/>
              </a:rPr>
              <a:t>gabi.schlosser@chello.at</a:t>
            </a:r>
          </a:p>
          <a:p>
            <a:pPr marL="342900" indent="19050" eaLnBrk="1" hangingPunct="1">
              <a:spcBef>
                <a:spcPts val="800"/>
              </a:spcBef>
              <a:buFontTx/>
              <a:buChar char="-"/>
              <a:tabLst>
                <a:tab pos="361950" algn="l"/>
                <a:tab pos="714375" algn="l"/>
              </a:tabLst>
              <a:defRPr/>
            </a:pPr>
            <a:r>
              <a:rPr lang="de-DE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DE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Prof. Mag. Michael Schober (PHT &amp; </a:t>
            </a:r>
            <a:r>
              <a:rPr lang="de-DE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Reithmannstraße</a:t>
            </a:r>
            <a:r>
              <a:rPr lang="de-DE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</a:t>
            </a:r>
          </a:p>
          <a:p>
            <a:pPr marL="342900" eaLnBrk="1" hangingPunct="1">
              <a:spcBef>
                <a:spcPts val="800"/>
              </a:spcBef>
              <a:tabLst>
                <a:tab pos="361950" algn="l"/>
                <a:tab pos="714375" algn="l"/>
              </a:tabLst>
              <a:defRPr/>
            </a:pPr>
            <a:r>
              <a:rPr lang="de-DE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de-DE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de-DE" u="sng" dirty="0">
                <a:solidFill>
                  <a:srgbClr val="0070C0"/>
                </a:solidFill>
                <a:latin typeface="Book Antiqua" panose="02040602050305030304" pitchFamily="18" charset="0"/>
              </a:rPr>
              <a:t>michael.schober@ph-tirol.ac.at</a:t>
            </a:r>
          </a:p>
          <a:p>
            <a:pPr eaLnBrk="1" hangingPunct="1">
              <a:spcBef>
                <a:spcPts val="800"/>
              </a:spcBef>
              <a:tabLst>
                <a:tab pos="361950" algn="l"/>
                <a:tab pos="714375" algn="l"/>
              </a:tabLst>
              <a:defRPr/>
            </a:pPr>
            <a:endParaRPr lang="de-AT" sz="800" b="1" dirty="0" smtClean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AT" sz="800" dirty="0"/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AT" sz="800" dirty="0" smtClean="0"/>
          </a:p>
          <a:p>
            <a:pPr eaLnBrk="1" hangingPunct="1">
              <a:spcBef>
                <a:spcPct val="50000"/>
              </a:spcBef>
              <a:tabLst>
                <a:tab pos="7000875" algn="l"/>
              </a:tabLst>
              <a:defRPr/>
            </a:pPr>
            <a:endParaRPr lang="de-AT" sz="800" dirty="0" smtClean="0"/>
          </a:p>
          <a:p>
            <a:pPr eaLnBrk="1" hangingPunct="1">
              <a:spcBef>
                <a:spcPts val="800"/>
              </a:spcBef>
              <a:tabLst>
                <a:tab pos="7000875" algn="l"/>
              </a:tabLst>
              <a:defRPr/>
            </a:pPr>
            <a:r>
              <a:rPr lang="de-AT" sz="2400" b="1" i="1" dirty="0" smtClean="0">
                <a:solidFill>
                  <a:srgbClr val="002060"/>
                </a:solidFill>
              </a:rPr>
              <a:t>	</a:t>
            </a:r>
            <a:endParaRPr lang="de-AT" sz="800" dirty="0" smtClean="0">
              <a:solidFill>
                <a:srgbClr val="002060"/>
              </a:solidFill>
            </a:endParaRPr>
          </a:p>
          <a:p>
            <a:pPr defTabSz="714375" eaLnBrk="1" hangingPunct="1">
              <a:spcBef>
                <a:spcPct val="50000"/>
              </a:spcBef>
              <a:tabLst>
                <a:tab pos="361950" algn="l"/>
              </a:tabLst>
              <a:defRPr/>
            </a:pPr>
            <a:endParaRPr lang="de-DE" sz="1100" b="1" i="1" dirty="0"/>
          </a:p>
          <a:p>
            <a:pPr algn="ctr" eaLnBrk="1" hangingPunct="1">
              <a:defRPr/>
            </a:pPr>
            <a:endParaRPr lang="de-AT" sz="12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AT" sz="2400" b="1" i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AT" sz="12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de-AT" sz="24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24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3600" b="1" dirty="0" smtClean="0">
                <a:latin typeface="Tahoma" pitchFamily="34" charset="0"/>
              </a:rPr>
              <a:t> 	</a:t>
            </a:r>
            <a:endParaRPr lang="de-DE" sz="2400" b="1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</a:p>
          <a:p>
            <a:pPr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</p:txBody>
      </p:sp>
      <p:pic>
        <p:nvPicPr>
          <p:cNvPr id="8" name="Picture 8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059"/>
            <a:ext cx="1080120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99584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AT" sz="32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2800" b="1" u="sng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  <a:ea typeface="ＭＳ Ｐゴシック" pitchFamily="34" charset="-128"/>
                <a:cs typeface="+mn-cs"/>
              </a:rPr>
              <a:t>Schularbeitenleitfäden und Modellschularbeiten </a:t>
            </a:r>
            <a:endParaRPr lang="de-AT" sz="2800" b="1" u="sng" kern="1200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 algn="ctr"/>
            <a:endParaRPr lang="de-AT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000" b="1" kern="1200" dirty="0" smtClean="0">
                <a:latin typeface="Book Antiqua" pitchFamily="18" charset="0"/>
                <a:ea typeface="ＭＳ Ｐゴシック" pitchFamily="34" charset="-128"/>
                <a:cs typeface="+mn-cs"/>
              </a:rPr>
              <a:t>Deutsch:  </a:t>
            </a:r>
            <a:r>
              <a:rPr lang="de-AT" sz="2000" b="1" kern="1200" dirty="0" smtClean="0">
                <a:latin typeface="Book Antiqua" pitchFamily="18" charset="0"/>
                <a:ea typeface="ＭＳ Ｐゴシック" pitchFamily="34" charset="-128"/>
                <a:cs typeface="+mn-cs"/>
                <a:hlinkClick r:id="rId2"/>
              </a:rPr>
              <a:t>www.bmbf.gv.at/schulen/unterricht/ba/reifepruefung_ahs_msd_lf.xml</a:t>
            </a:r>
            <a:endParaRPr lang="de-AT" sz="2000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endParaRPr lang="de-AT" sz="2000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000" b="1" kern="1200" dirty="0">
                <a:latin typeface="Book Antiqua" pitchFamily="18" charset="0"/>
                <a:ea typeface="ＭＳ Ｐゴシック" pitchFamily="34" charset="-128"/>
                <a:cs typeface="+mn-cs"/>
              </a:rPr>
              <a:t>Lebende Fremdsprachen: </a:t>
            </a:r>
            <a:r>
              <a:rPr lang="de-AT" sz="2000" b="1" kern="1200" dirty="0" smtClean="0">
                <a:latin typeface="Book Antiqua" pitchFamily="18" charset="0"/>
                <a:ea typeface="ＭＳ Ｐゴシック" pitchFamily="34" charset="-128"/>
                <a:cs typeface="+mn-cs"/>
                <a:hlinkClick r:id="rId3"/>
              </a:rPr>
              <a:t>www.bmbf.gv.at/schulen/unterricht/ba/reifepruefung_ahs_mslf_lf.xml</a:t>
            </a:r>
            <a:endParaRPr lang="de-AT" sz="2000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endParaRPr lang="de-AT" sz="2000" b="1" kern="1200" dirty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sz="2000" b="1" kern="1200" dirty="0">
                <a:latin typeface="Book Antiqua" pitchFamily="18" charset="0"/>
                <a:ea typeface="ＭＳ Ｐゴシック" pitchFamily="34" charset="-128"/>
                <a:cs typeface="+mn-cs"/>
              </a:rPr>
              <a:t>Mathematik: </a:t>
            </a:r>
            <a:r>
              <a:rPr lang="de-AT" sz="2000" b="1" kern="1200" dirty="0" smtClean="0">
                <a:latin typeface="Book Antiqua" pitchFamily="18" charset="0"/>
                <a:ea typeface="ＭＳ Ｐゴシック" pitchFamily="34" charset="-128"/>
                <a:cs typeface="+mn-cs"/>
                <a:hlinkClick r:id="rId4"/>
              </a:rPr>
              <a:t>www.bmbf.gv.at/schulen/unterricht/ba/reifepruefung_ptsam.xml</a:t>
            </a:r>
            <a:endParaRPr lang="de-AT" sz="2000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endParaRPr lang="de-AT" sz="2000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2000" b="1" kern="1200" dirty="0">
                <a:latin typeface="Book Antiqua" pitchFamily="18" charset="0"/>
                <a:ea typeface="ＭＳ Ｐゴシック" pitchFamily="34" charset="-128"/>
                <a:cs typeface="+mn-cs"/>
              </a:rPr>
              <a:t>	</a:t>
            </a:r>
            <a:endParaRPr lang="de-AT" sz="2000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AT" sz="2000" b="1" kern="1200" dirty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 algn="ctr"/>
            <a:endParaRPr lang="de-DE" sz="3200" b="1" dirty="0" smtClean="0">
              <a:solidFill>
                <a:srgbClr val="7030A0"/>
              </a:solidFill>
            </a:endParaRPr>
          </a:p>
          <a:p>
            <a:pPr algn="ctr"/>
            <a:endParaRPr lang="de-DE" sz="3200" b="1" dirty="0" smtClean="0">
              <a:solidFill>
                <a:srgbClr val="7030A0"/>
              </a:solidFill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7" name="Picture 6" descr="LOG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AT" sz="32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2800" b="1" u="sng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  <a:ea typeface="ＭＳ Ｐゴシック" pitchFamily="34" charset="-128"/>
                <a:cs typeface="+mn-cs"/>
              </a:rPr>
              <a:t>Unterstützungsangebote</a:t>
            </a:r>
            <a:endParaRPr lang="de-AT" sz="2800" b="1" u="sng" kern="1200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 algn="ctr"/>
            <a:endParaRPr lang="de-AT" sz="32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/>
            <a:endParaRPr lang="de-AT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b="1" kern="1200" dirty="0" smtClean="0">
                <a:latin typeface="Book Antiqua" pitchFamily="18" charset="0"/>
                <a:ea typeface="ＭＳ Ｐゴシック" pitchFamily="34" charset="-128"/>
                <a:cs typeface="+mn-cs"/>
              </a:rPr>
              <a:t>Modellschularbeit Mathematik:    </a:t>
            </a:r>
            <a:r>
              <a:rPr lang="de-AT" kern="1200" dirty="0" smtClean="0">
                <a:latin typeface="Book Antiqua" pitchFamily="18" charset="0"/>
                <a:ea typeface="ＭＳ Ｐゴシック" pitchFamily="34" charset="-128"/>
                <a:cs typeface="+mn-cs"/>
              </a:rPr>
              <a:t>11. Dezember 2014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AT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b="1" kern="1200" dirty="0" smtClean="0">
                <a:latin typeface="Book Antiqua" pitchFamily="18" charset="0"/>
                <a:ea typeface="ＭＳ Ｐゴシック" pitchFamily="34" charset="-128"/>
                <a:cs typeface="+mn-cs"/>
              </a:rPr>
              <a:t>Probeklausur Englisch: </a:t>
            </a:r>
            <a:r>
              <a:rPr lang="de-AT" b="1" kern="1200" dirty="0">
                <a:latin typeface="Book Antiqua" pitchFamily="18" charset="0"/>
                <a:ea typeface="ＭＳ Ｐゴシック" pitchFamily="34" charset="-128"/>
                <a:cs typeface="+mn-cs"/>
              </a:rPr>
              <a:t> </a:t>
            </a:r>
            <a:r>
              <a:rPr lang="de-AT" b="1" kern="1200" dirty="0" smtClean="0">
                <a:latin typeface="Book Antiqua" pitchFamily="18" charset="0"/>
                <a:ea typeface="ＭＳ Ｐゴシック" pitchFamily="34" charset="-128"/>
                <a:cs typeface="+mn-cs"/>
              </a:rPr>
              <a:t>   </a:t>
            </a:r>
            <a:r>
              <a:rPr lang="de-AT" kern="1200" dirty="0" smtClean="0">
                <a:latin typeface="Book Antiqua" pitchFamily="18" charset="0"/>
                <a:ea typeface="ＭＳ Ｐゴシック" pitchFamily="34" charset="-128"/>
                <a:cs typeface="+mn-cs"/>
              </a:rPr>
              <a:t>4. März 2015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AT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AT" b="1" kern="1200" dirty="0" smtClean="0">
                <a:latin typeface="Book Antiqua" pitchFamily="18" charset="0"/>
                <a:ea typeface="ＭＳ Ｐゴシック" pitchFamily="34" charset="-128"/>
                <a:cs typeface="+mn-cs"/>
              </a:rPr>
              <a:t>Probeklausur Deutsch:    </a:t>
            </a:r>
            <a:r>
              <a:rPr lang="de-AT" kern="1200" dirty="0" smtClean="0">
                <a:latin typeface="Book Antiqua" pitchFamily="18" charset="0"/>
                <a:ea typeface="ＭＳ Ｐゴシック" pitchFamily="34" charset="-128"/>
                <a:cs typeface="+mn-cs"/>
              </a:rPr>
              <a:t>11. März 2015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AT" b="1" kern="1200" dirty="0" smtClean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AT" sz="2000" b="1" kern="1200" dirty="0">
              <a:latin typeface="Book Antiqua" pitchFamily="18" charset="0"/>
              <a:ea typeface="ＭＳ Ｐゴシック" pitchFamily="34" charset="-128"/>
              <a:cs typeface="+mn-cs"/>
            </a:endParaRPr>
          </a:p>
          <a:p>
            <a:pPr algn="ctr"/>
            <a:endParaRPr lang="de-DE" sz="3200" b="1" dirty="0" smtClean="0">
              <a:solidFill>
                <a:srgbClr val="7030A0"/>
              </a:solidFill>
            </a:endParaRPr>
          </a:p>
          <a:p>
            <a:pPr algn="ctr"/>
            <a:endParaRPr lang="de-DE" sz="3200" b="1" dirty="0" smtClean="0">
              <a:solidFill>
                <a:srgbClr val="7030A0"/>
              </a:solidFill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7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5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de-AT" sz="3200" b="1" kern="1200" dirty="0" smtClean="0">
                <a:solidFill>
                  <a:srgbClr val="7030A0"/>
                </a:solidFill>
                <a:latin typeface="Book Antiqua" pitchFamily="18" charset="0"/>
                <a:ea typeface="ＭＳ Ｐゴシック" pitchFamily="34" charset="-128"/>
                <a:cs typeface="+mn-cs"/>
              </a:rPr>
              <a:t>Mündliche </a:t>
            </a:r>
            <a:r>
              <a:rPr lang="de-AT" sz="3200" b="1" kern="1200" dirty="0">
                <a:solidFill>
                  <a:srgbClr val="7030A0"/>
                </a:solidFill>
                <a:latin typeface="Book Antiqua" pitchFamily="18" charset="0"/>
                <a:ea typeface="ＭＳ Ｐゴシック" pitchFamily="34" charset="-128"/>
                <a:cs typeface="+mn-cs"/>
              </a:rPr>
              <a:t>Kompensationsprüfung</a:t>
            </a:r>
          </a:p>
          <a:p>
            <a:pPr algn="ctr"/>
            <a:endParaRPr lang="de-AT" sz="32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/>
            <a:endParaRPr lang="de-AT" sz="3200" b="1" dirty="0">
              <a:solidFill>
                <a:srgbClr val="7030A0"/>
              </a:solidFill>
              <a:latin typeface="Arial" pitchFamily="34" charset="0"/>
            </a:endParaRPr>
          </a:p>
          <a:p>
            <a:pPr lvl="0"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de-AT" b="1" kern="1200" dirty="0" smtClean="0">
                <a:solidFill>
                  <a:srgbClr val="000000"/>
                </a:solidFill>
                <a:latin typeface="Book Antiqua" pitchFamily="18" charset="0"/>
                <a:ea typeface="ＭＳ Ｐゴシック" pitchFamily="34" charset="-128"/>
                <a:hlinkClick r:id="rId2"/>
              </a:rPr>
              <a:t>www.bifie.at/node/2313</a:t>
            </a:r>
            <a:r>
              <a:rPr lang="de-AT" sz="2000" b="1" kern="1200" dirty="0" smtClean="0">
                <a:solidFill>
                  <a:srgbClr val="000000"/>
                </a:solidFill>
                <a:latin typeface="Book Antiqua" pitchFamily="18" charset="0"/>
                <a:ea typeface="ＭＳ Ｐゴシック" pitchFamily="34" charset="-128"/>
              </a:rPr>
              <a:t/>
            </a:r>
            <a:br>
              <a:rPr lang="de-AT" sz="2000" b="1" kern="1200" dirty="0" smtClean="0">
                <a:solidFill>
                  <a:srgbClr val="000000"/>
                </a:solidFill>
                <a:latin typeface="Book Antiqua" pitchFamily="18" charset="0"/>
                <a:ea typeface="ＭＳ Ｐゴシック" pitchFamily="34" charset="-128"/>
              </a:rPr>
            </a:br>
            <a:r>
              <a:rPr lang="de-AT" sz="2000" kern="1200" dirty="0">
                <a:solidFill>
                  <a:srgbClr val="000000"/>
                </a:solidFill>
                <a:latin typeface="Book Antiqua" pitchFamily="18" charset="0"/>
                <a:ea typeface="ＭＳ Ｐゴシック" pitchFamily="34" charset="-128"/>
              </a:rPr>
              <a:t>Generelle Informationen zum Ablauf der </a:t>
            </a:r>
            <a:r>
              <a:rPr lang="de-AT" sz="2000" kern="1200" dirty="0" smtClean="0">
                <a:solidFill>
                  <a:srgbClr val="000000"/>
                </a:solidFill>
                <a:latin typeface="Book Antiqua" pitchFamily="18" charset="0"/>
                <a:ea typeface="ＭＳ Ｐゴシック" pitchFamily="34" charset="-128"/>
              </a:rPr>
              <a:t>Kompensationsprüfungen</a:t>
            </a:r>
            <a:endParaRPr lang="de-AT" sz="2000" kern="1200" dirty="0">
              <a:solidFill>
                <a:srgbClr val="000000"/>
              </a:solidFill>
              <a:latin typeface="Book Antiqua" pitchFamily="18" charset="0"/>
              <a:ea typeface="ＭＳ Ｐゴシック" pitchFamily="34" charset="-128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58775" algn="l"/>
              </a:tabLst>
            </a:pPr>
            <a:endParaRPr lang="de-AT" sz="2000" b="1" kern="1200" dirty="0" smtClean="0">
              <a:solidFill>
                <a:srgbClr val="000000"/>
              </a:solidFill>
              <a:latin typeface="Book Antiqua" pitchFamily="18" charset="0"/>
              <a:ea typeface="ＭＳ Ｐゴシック" pitchFamily="34" charset="-128"/>
            </a:endParaRPr>
          </a:p>
          <a:p>
            <a:pPr lvl="0"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de-AT" b="1" kern="1200" dirty="0" smtClean="0">
                <a:solidFill>
                  <a:srgbClr val="000000"/>
                </a:solidFill>
                <a:latin typeface="Book Antiqua" pitchFamily="18" charset="0"/>
                <a:ea typeface="ＭＳ Ｐゴシック" pitchFamily="34" charset="-128"/>
                <a:hlinkClick r:id="rId3"/>
              </a:rPr>
              <a:t>www.bifie.at/node/2314</a:t>
            </a:r>
            <a:r>
              <a:rPr lang="de-AT" b="1" kern="1200" dirty="0" smtClean="0">
                <a:solidFill>
                  <a:srgbClr val="000000"/>
                </a:solidFill>
                <a:latin typeface="Book Antiqua" pitchFamily="18" charset="0"/>
                <a:ea typeface="ＭＳ Ｐゴシック" pitchFamily="34" charset="-128"/>
              </a:rPr>
              <a:t/>
            </a:r>
            <a:br>
              <a:rPr lang="de-AT" b="1" kern="1200" dirty="0" smtClean="0">
                <a:solidFill>
                  <a:srgbClr val="000000"/>
                </a:solidFill>
                <a:latin typeface="Book Antiqua" pitchFamily="18" charset="0"/>
                <a:ea typeface="ＭＳ Ｐゴシック" pitchFamily="34" charset="-128"/>
              </a:rPr>
            </a:br>
            <a:r>
              <a:rPr lang="de-AT" sz="2000" kern="1200" dirty="0">
                <a:solidFill>
                  <a:srgbClr val="000000"/>
                </a:solidFill>
                <a:latin typeface="Book Antiqua" pitchFamily="18" charset="0"/>
                <a:ea typeface="ＭＳ Ｐゴシック" pitchFamily="34" charset="-128"/>
              </a:rPr>
              <a:t>Relevante Auszüge aus Gesetzen und Verordnungen</a:t>
            </a:r>
          </a:p>
          <a:p>
            <a:pPr>
              <a:buFont typeface="Arial" panose="020B0604020202020204" pitchFamily="34" charset="0"/>
              <a:buChar char="•"/>
            </a:pPr>
            <a:endParaRPr lang="de-AT" sz="2000" b="1" kern="1200" dirty="0">
              <a:solidFill>
                <a:srgbClr val="000000"/>
              </a:solidFill>
              <a:latin typeface="Book Antiqua" pitchFamily="18" charset="0"/>
              <a:ea typeface="ＭＳ Ｐゴシック" pitchFamily="34" charset="-128"/>
              <a:hlinkClick r:id="rId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b="1" kern="1200" dirty="0" smtClean="0">
                <a:solidFill>
                  <a:srgbClr val="000000"/>
                </a:solidFill>
                <a:latin typeface="Book Antiqua" pitchFamily="18" charset="0"/>
                <a:ea typeface="ＭＳ Ｐゴシック" pitchFamily="34" charset="-128"/>
                <a:hlinkClick r:id="rId4"/>
              </a:rPr>
              <a:t>www.bifie.at/node/74</a:t>
            </a:r>
            <a:r>
              <a:rPr lang="de-AT" b="1" kern="1200" dirty="0" smtClean="0">
                <a:solidFill>
                  <a:srgbClr val="000000"/>
                </a:solidFill>
                <a:latin typeface="Book Antiqua" pitchFamily="18" charset="0"/>
                <a:ea typeface="ＭＳ Ｐゴシック" pitchFamily="34" charset="-128"/>
              </a:rPr>
              <a:t/>
            </a:r>
            <a:br>
              <a:rPr lang="de-AT" b="1" kern="1200" dirty="0" smtClean="0">
                <a:solidFill>
                  <a:srgbClr val="000000"/>
                </a:solidFill>
                <a:latin typeface="Book Antiqua" pitchFamily="18" charset="0"/>
                <a:ea typeface="ＭＳ Ｐゴシック" pitchFamily="34" charset="-128"/>
              </a:rPr>
            </a:br>
            <a:r>
              <a:rPr lang="de-AT" sz="2000" kern="1200" dirty="0" smtClean="0">
                <a:solidFill>
                  <a:srgbClr val="000000"/>
                </a:solidFill>
                <a:latin typeface="Book Antiqua" pitchFamily="18" charset="0"/>
                <a:ea typeface="ＭＳ Ｐゴシック" pitchFamily="34" charset="-128"/>
              </a:rPr>
              <a:t>Downloads zu den Leitfäden der einzelnen Fächer</a:t>
            </a:r>
            <a:endParaRPr lang="de-AT" kern="1200" dirty="0" smtClean="0">
              <a:solidFill>
                <a:srgbClr val="000000"/>
              </a:solidFill>
              <a:latin typeface="Book Antiqua" pitchFamily="18" charset="0"/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AT" b="1" kern="1200" dirty="0">
              <a:solidFill>
                <a:srgbClr val="000000"/>
              </a:solidFill>
              <a:latin typeface="Book Antiqua" pitchFamily="18" charset="0"/>
              <a:ea typeface="ＭＳ Ｐゴシック" pitchFamily="34" charset="-128"/>
            </a:endParaRPr>
          </a:p>
          <a:p>
            <a:pPr algn="ctr"/>
            <a:endParaRPr lang="de-DE" sz="3200" b="1" dirty="0" smtClean="0">
              <a:solidFill>
                <a:srgbClr val="7030A0"/>
              </a:solidFill>
            </a:endParaRPr>
          </a:p>
          <a:p>
            <a:pPr algn="ctr"/>
            <a:endParaRPr lang="de-DE" sz="3200" b="1" dirty="0" smtClean="0">
              <a:solidFill>
                <a:srgbClr val="7030A0"/>
              </a:solidFill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7" name="Picture 6" descr="LOG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5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5496" y="1052736"/>
            <a:ext cx="8928992" cy="57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r>
              <a:rPr lang="de-D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Voraussetzungen für die Zulassung </a:t>
            </a:r>
          </a:p>
          <a:p>
            <a:pPr algn="ctr">
              <a:defRPr/>
            </a:pPr>
            <a:r>
              <a:rPr lang="de-D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zur schriftlichen und mündlichen Reifeprüfung</a:t>
            </a:r>
            <a:endParaRPr lang="de-DE" sz="28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defRPr/>
            </a:pPr>
            <a:endParaRPr lang="de-DE" b="1" dirty="0" smtClean="0">
              <a:latin typeface="Book Antiqua" pitchFamily="18" charset="0"/>
            </a:endParaRPr>
          </a:p>
          <a:p>
            <a:pPr marL="266700" indent="-177800">
              <a:buFont typeface="Arial" pitchFamily="34" charset="0"/>
              <a:buChar char="•"/>
              <a:defRPr/>
            </a:pPr>
            <a:endParaRPr lang="de-DE" sz="2400" b="1" dirty="0" smtClean="0">
              <a:latin typeface="Book Antiqua" pitchFamily="18" charset="0"/>
            </a:endParaRPr>
          </a:p>
          <a:p>
            <a:pPr marL="444500" algn="ctr">
              <a:defRPr/>
            </a:pPr>
            <a:endParaRPr lang="de-DE" sz="1400" dirty="0">
              <a:latin typeface="Book Antiqua" pitchFamily="18" charset="0"/>
            </a:endParaRPr>
          </a:p>
          <a:p>
            <a:pPr marL="355600" indent="-266700">
              <a:buFont typeface="Arial" pitchFamily="34" charset="0"/>
              <a:buChar char="•"/>
              <a:defRPr/>
            </a:pPr>
            <a:r>
              <a:rPr lang="de-DE" sz="2400" b="1" dirty="0" smtClean="0">
                <a:latin typeface="Book Antiqua" pitchFamily="18" charset="0"/>
              </a:rPr>
              <a:t>2 Nichtgenügend </a:t>
            </a:r>
            <a:r>
              <a:rPr lang="de-DE" sz="2400" dirty="0" smtClean="0">
                <a:latin typeface="Book Antiqua" pitchFamily="18" charset="0"/>
              </a:rPr>
              <a:t>im Jahreszeugnis:</a:t>
            </a:r>
          </a:p>
          <a:p>
            <a:pPr marL="361950">
              <a:defRPr/>
            </a:pPr>
            <a:endParaRPr lang="de-DE" dirty="0" smtClean="0">
              <a:latin typeface="Book Antiqua" pitchFamily="18" charset="0"/>
            </a:endParaRPr>
          </a:p>
          <a:p>
            <a:pPr marL="361950">
              <a:defRPr/>
            </a:pPr>
            <a:r>
              <a:rPr lang="de-DE" dirty="0" smtClean="0">
                <a:latin typeface="Book Antiqua" pitchFamily="18" charset="0"/>
              </a:rPr>
              <a:t>                                          </a:t>
            </a:r>
            <a:r>
              <a:rPr lang="de-DE" sz="1600" dirty="0" smtClean="0">
                <a:latin typeface="Book Antiqua" pitchFamily="18" charset="0"/>
              </a:rPr>
              <a:t>beide WH positiv → RP im 1. NT</a:t>
            </a:r>
          </a:p>
          <a:p>
            <a:pPr marL="361950">
              <a:defRPr/>
            </a:pPr>
            <a:r>
              <a:rPr lang="de-DE" dirty="0" smtClean="0">
                <a:latin typeface="Book Antiqua" pitchFamily="18" charset="0"/>
              </a:rPr>
              <a:t> </a:t>
            </a:r>
            <a:r>
              <a:rPr lang="de-DE" dirty="0">
                <a:latin typeface="Book Antiqua" pitchFamily="18" charset="0"/>
              </a:rPr>
              <a:t> </a:t>
            </a:r>
            <a:endParaRPr lang="de-DE" dirty="0" smtClean="0">
              <a:latin typeface="Book Antiqua" pitchFamily="18" charset="0"/>
            </a:endParaRPr>
          </a:p>
          <a:p>
            <a:pPr marL="361950">
              <a:defRPr/>
            </a:pPr>
            <a:r>
              <a:rPr lang="de-DE" dirty="0" smtClean="0">
                <a:latin typeface="Book Antiqua" pitchFamily="18" charset="0"/>
              </a:rPr>
              <a:t>WH </a:t>
            </a:r>
            <a:r>
              <a:rPr lang="de-DE" dirty="0">
                <a:latin typeface="Book Antiqua" pitchFamily="18" charset="0"/>
              </a:rPr>
              <a:t>im Herbst</a:t>
            </a:r>
          </a:p>
          <a:p>
            <a:pPr marL="361950">
              <a:defRPr/>
            </a:pPr>
            <a:endParaRPr lang="de-DE" dirty="0" smtClean="0">
              <a:latin typeface="Book Antiqua" pitchFamily="18" charset="0"/>
            </a:endParaRPr>
          </a:p>
          <a:p>
            <a:pPr marL="361950">
              <a:defRPr/>
            </a:pPr>
            <a:r>
              <a:rPr lang="de-DE" sz="1600" dirty="0" smtClean="0">
                <a:latin typeface="Book Antiqua" pitchFamily="18" charset="0"/>
              </a:rPr>
              <a:t>                                               Wiederholungsprüfung/en negativ → </a:t>
            </a:r>
            <a:r>
              <a:rPr lang="de-DE" sz="1600" dirty="0">
                <a:latin typeface="Book Antiqua" pitchFamily="18" charset="0"/>
              </a:rPr>
              <a:t>WH der 8. / 9. Klasse</a:t>
            </a:r>
            <a:endParaRPr lang="de-DE" sz="1600" dirty="0" smtClean="0">
              <a:latin typeface="Book Antiqua" pitchFamily="18" charset="0"/>
            </a:endParaRPr>
          </a:p>
          <a:p>
            <a:pPr defTabSz="719138">
              <a:defRPr/>
            </a:pPr>
            <a:endParaRPr lang="de-DE" sz="2000" dirty="0" smtClean="0">
              <a:latin typeface="Book Antiqua" pitchFamily="18" charset="0"/>
            </a:endParaRPr>
          </a:p>
          <a:p>
            <a:pPr defTabSz="719138">
              <a:defRPr/>
            </a:pPr>
            <a:endParaRPr lang="de-DE" sz="2000" dirty="0" smtClean="0">
              <a:latin typeface="Book Antiqua" pitchFamily="18" charset="0"/>
            </a:endParaRPr>
          </a:p>
          <a:p>
            <a:pPr defTabSz="719138">
              <a:defRPr/>
            </a:pPr>
            <a:endParaRPr lang="de-DE" sz="2000" dirty="0">
              <a:latin typeface="Book Antiqua" pitchFamily="18" charset="0"/>
            </a:endParaRPr>
          </a:p>
          <a:p>
            <a:pPr defTabSz="719138">
              <a:defRPr/>
            </a:pPr>
            <a:r>
              <a:rPr lang="de-DE" sz="2000" dirty="0">
                <a:latin typeface="Book Antiqua" pitchFamily="18" charset="0"/>
              </a:rPr>
              <a:t>	</a:t>
            </a:r>
          </a:p>
          <a:p>
            <a:pPr algn="ctr">
              <a:defRPr/>
            </a:pPr>
            <a:endParaRPr lang="de-DE" sz="1400" b="1" dirty="0">
              <a:latin typeface="Book Antiqua" pitchFamily="18" charset="0"/>
            </a:endParaRPr>
          </a:p>
          <a:p>
            <a:pPr>
              <a:defRPr/>
            </a:pPr>
            <a:endParaRPr lang="de-DE" sz="1400" b="1" dirty="0">
              <a:latin typeface="Book Antiqua" pitchFamily="18" charset="0"/>
            </a:endParaRPr>
          </a:p>
          <a:p>
            <a:pPr algn="ctr">
              <a:lnSpc>
                <a:spcPct val="470000"/>
              </a:lnSpc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9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2"/>
          <p:cNvCxnSpPr/>
          <p:nvPr/>
        </p:nvCxnSpPr>
        <p:spPr>
          <a:xfrm flipV="1">
            <a:off x="2051720" y="3645024"/>
            <a:ext cx="72008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2051720" y="4149080"/>
            <a:ext cx="72008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39561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5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8640960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e-AT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</a:t>
            </a: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Kompensationsprüfung: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A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</a:t>
            </a:r>
            <a:endParaRPr lang="de-AT" sz="2400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58775" algn="l"/>
              </a:tabLst>
            </a:pPr>
            <a:r>
              <a:rPr lang="de-AT" sz="2000" dirty="0" smtClean="0">
                <a:latin typeface="Book Antiqua" pitchFamily="18" charset="0"/>
              </a:rPr>
              <a:t>gehört zur </a:t>
            </a:r>
            <a:r>
              <a:rPr lang="de-AT" sz="2000" b="1" dirty="0" smtClean="0">
                <a:latin typeface="Book Antiqua" pitchFamily="18" charset="0"/>
              </a:rPr>
              <a:t>2. Säule</a:t>
            </a:r>
            <a:r>
              <a:rPr lang="de-AT" sz="2000" dirty="0" smtClean="0">
                <a:latin typeface="Book Antiqua" pitchFamily="18" charset="0"/>
              </a:rPr>
              <a:t> (Klausurprüfung), ist daher </a:t>
            </a:r>
            <a:r>
              <a:rPr lang="de-AT" sz="2000" b="1" dirty="0" smtClean="0">
                <a:latin typeface="Book Antiqua" pitchFamily="18" charset="0"/>
              </a:rPr>
              <a:t>nicht öffentlich</a:t>
            </a:r>
            <a:r>
              <a:rPr lang="de-AT" sz="2000" dirty="0" smtClean="0">
                <a:latin typeface="Book Antiqua" pitchFamily="18" charset="0"/>
              </a:rPr>
              <a:t> (im Gegensatz zur mündlichen Reifeprüfung)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58775" algn="l"/>
              </a:tabLst>
            </a:pPr>
            <a:endParaRPr lang="de-AT" sz="20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58775" algn="l"/>
              </a:tabLst>
            </a:pPr>
            <a:endParaRPr lang="de-AT" sz="2000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58775" algn="l"/>
              </a:tabLst>
            </a:pPr>
            <a:r>
              <a:rPr lang="de-AT" sz="2000" b="1" dirty="0" smtClean="0">
                <a:latin typeface="Book Antiqua" pitchFamily="18" charset="0"/>
              </a:rPr>
              <a:t>Bekanntgabe einer negativen Klausurnote</a:t>
            </a:r>
            <a:r>
              <a:rPr lang="de-AT" sz="2000" dirty="0" smtClean="0">
                <a:latin typeface="Book Antiqua" pitchFamily="18" charset="0"/>
              </a:rPr>
              <a:t>: 11 Tage vor Beginn der mündlichen Kompensationsprüfung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58775" algn="l"/>
              </a:tabLst>
            </a:pPr>
            <a:endParaRPr lang="de-AT" sz="16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58775" algn="l"/>
              </a:tabLst>
            </a:pPr>
            <a:endParaRPr lang="de-AT" sz="1600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58775" algn="l"/>
              </a:tabLst>
            </a:pPr>
            <a:r>
              <a:rPr lang="de-AT" sz="2000" b="1" dirty="0" smtClean="0">
                <a:latin typeface="Book Antiqua" pitchFamily="18" charset="0"/>
              </a:rPr>
              <a:t>Beantragung</a:t>
            </a:r>
            <a:r>
              <a:rPr lang="de-AT" sz="2000" dirty="0" smtClean="0">
                <a:latin typeface="Book Antiqua" pitchFamily="18" charset="0"/>
              </a:rPr>
              <a:t> durch Prüfungskandidat/in schriftlich </a:t>
            </a:r>
            <a:r>
              <a:rPr lang="de-AT" sz="2000" dirty="0">
                <a:latin typeface="Book Antiqua" pitchFamily="18" charset="0"/>
              </a:rPr>
              <a:t>an der </a:t>
            </a:r>
            <a:r>
              <a:rPr lang="de-AT" sz="2000" dirty="0" smtClean="0">
                <a:latin typeface="Book Antiqua" pitchFamily="18" charset="0"/>
              </a:rPr>
              <a:t>Schule spätestens </a:t>
            </a:r>
            <a:r>
              <a:rPr lang="de-AT" sz="2000" dirty="0">
                <a:latin typeface="Book Antiqua" pitchFamily="18" charset="0"/>
              </a:rPr>
              <a:t>drei Kalendertage nach </a:t>
            </a:r>
            <a:r>
              <a:rPr lang="de-AT" sz="2000" dirty="0" smtClean="0">
                <a:latin typeface="Book Antiqua" pitchFamily="18" charset="0"/>
              </a:rPr>
              <a:t>Bekanntgabe </a:t>
            </a:r>
            <a:r>
              <a:rPr lang="de-AT" sz="2000" dirty="0">
                <a:latin typeface="Book Antiqua" pitchFamily="18" charset="0"/>
              </a:rPr>
              <a:t>der negativen Beurteilung </a:t>
            </a:r>
            <a:r>
              <a:rPr lang="de-AT" sz="2000" dirty="0" smtClean="0">
                <a:latin typeface="Book Antiqua" pitchFamily="18" charset="0"/>
              </a:rPr>
              <a:t>einer Klausurarbeit (standardisiert oder nicht standardisiert) mittels Anmeldeformular (</a:t>
            </a:r>
            <a:r>
              <a:rPr lang="de-AT" sz="2000" dirty="0" smtClean="0">
                <a:latin typeface="Book Antiqua" pitchFamily="18" charset="0"/>
                <a:hlinkClick r:id="rId2"/>
              </a:rPr>
              <a:t>www.bifie.at</a:t>
            </a:r>
            <a:r>
              <a:rPr lang="de-AT" sz="2000" dirty="0" smtClean="0">
                <a:latin typeface="Book Antiqua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58775" algn="l"/>
              </a:tabLst>
            </a:pPr>
            <a:endParaRPr lang="de-AT" sz="20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58775" algn="l"/>
              </a:tabLst>
            </a:pPr>
            <a:endParaRPr lang="de-AT" sz="1600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58775" algn="l"/>
              </a:tabLst>
            </a:pPr>
            <a:endParaRPr lang="de-AT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000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4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de-AT" sz="2400" b="1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de-AT" sz="2400" b="1" dirty="0"/>
          </a:p>
          <a:p>
            <a:pPr marL="742950" lvl="1" indent="-285750">
              <a:spcBef>
                <a:spcPct val="20000"/>
              </a:spcBef>
            </a:pPr>
            <a:endParaRPr lang="de-AT" sz="2000" dirty="0"/>
          </a:p>
          <a:p>
            <a:pPr marL="742950" lvl="1" indent="-285750">
              <a:spcBef>
                <a:spcPct val="20000"/>
              </a:spcBef>
              <a:buFontTx/>
              <a:buBlip>
                <a:blip r:embed="rId4"/>
              </a:buBlip>
            </a:pPr>
            <a:endParaRPr lang="de-AT" sz="2000" dirty="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093756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5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8640960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e-AT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</a:t>
            </a: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Kompensationsprüfung: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A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</a:t>
            </a:r>
            <a:endParaRPr lang="de-AT" sz="2400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58775" algn="l"/>
              </a:tabLst>
            </a:pPr>
            <a:r>
              <a:rPr lang="de-AT" sz="2000" b="1" dirty="0" smtClean="0">
                <a:latin typeface="Book Antiqua" pitchFamily="18" charset="0"/>
              </a:rPr>
              <a:t>Alternative:</a:t>
            </a:r>
            <a:r>
              <a:rPr lang="de-AT" sz="2000" dirty="0" smtClean="0">
                <a:latin typeface="Book Antiqua" pitchFamily="18" charset="0"/>
              </a:rPr>
              <a:t> Wiederholung der Klausurprüfung ab dem nächsten Termin 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58775" algn="l"/>
              </a:tabLst>
            </a:pPr>
            <a:endParaRPr lang="de-AT" sz="16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58775" algn="l"/>
              </a:tabLst>
            </a:pPr>
            <a:endParaRPr lang="de-AT" sz="1600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58775" algn="l"/>
              </a:tabLst>
            </a:pPr>
            <a:r>
              <a:rPr lang="de-AT" sz="2000" b="1" dirty="0" smtClean="0">
                <a:latin typeface="Book Antiqua" pitchFamily="18" charset="0"/>
              </a:rPr>
              <a:t>Termin</a:t>
            </a:r>
            <a:br>
              <a:rPr lang="de-AT" sz="2000" b="1" dirty="0" smtClean="0">
                <a:latin typeface="Book Antiqua" pitchFamily="18" charset="0"/>
              </a:rPr>
            </a:br>
            <a:r>
              <a:rPr lang="de-AT" sz="2000" dirty="0" smtClean="0">
                <a:latin typeface="Book Antiqua" pitchFamily="18" charset="0"/>
              </a:rPr>
              <a:t>-  wird </a:t>
            </a:r>
            <a:r>
              <a:rPr lang="de-AT" sz="2000" dirty="0">
                <a:latin typeface="Book Antiqua" pitchFamily="18" charset="0"/>
              </a:rPr>
              <a:t>bei standardisierten Prüfungsgebieten </a:t>
            </a:r>
            <a:r>
              <a:rPr lang="de-AT" sz="2000" dirty="0" smtClean="0">
                <a:latin typeface="Book Antiqua" pitchFamily="18" charset="0"/>
              </a:rPr>
              <a:t>durch Verordnung </a:t>
            </a:r>
            <a:r>
              <a:rPr lang="de-AT" sz="2000" dirty="0">
                <a:latin typeface="Book Antiqua" pitchFamily="18" charset="0"/>
              </a:rPr>
              <a:t>vom </a:t>
            </a:r>
            <a:endParaRPr lang="de-AT" sz="2000" dirty="0" smtClean="0">
              <a:latin typeface="Book Antiqua" pitchFamily="18" charset="0"/>
            </a:endParaRPr>
          </a:p>
          <a:p>
            <a:pPr marL="361950">
              <a:lnSpc>
                <a:spcPct val="80000"/>
              </a:lnSpc>
              <a:spcBef>
                <a:spcPct val="20000"/>
              </a:spcBef>
              <a:tabLst>
                <a:tab pos="542925" algn="l"/>
              </a:tabLst>
            </a:pPr>
            <a:r>
              <a:rPr lang="de-AT" sz="2000" dirty="0">
                <a:latin typeface="Book Antiqua" pitchFamily="18" charset="0"/>
              </a:rPr>
              <a:t>	</a:t>
            </a:r>
            <a:r>
              <a:rPr lang="de-AT" sz="2000" dirty="0" err="1" smtClean="0">
                <a:latin typeface="Book Antiqua" pitchFamily="18" charset="0"/>
              </a:rPr>
              <a:t>bmbf</a:t>
            </a:r>
            <a:r>
              <a:rPr lang="de-AT" sz="2000" dirty="0" smtClean="0">
                <a:latin typeface="Book Antiqua" pitchFamily="18" charset="0"/>
              </a:rPr>
              <a:t> </a:t>
            </a:r>
            <a:r>
              <a:rPr lang="de-AT" sz="2000" dirty="0">
                <a:latin typeface="Book Antiqua" pitchFamily="18" charset="0"/>
              </a:rPr>
              <a:t>festgelegt </a:t>
            </a:r>
            <a:r>
              <a:rPr lang="de-AT" sz="2000" dirty="0" smtClean="0">
                <a:latin typeface="Book Antiqua" pitchFamily="18" charset="0"/>
              </a:rPr>
              <a:t> </a:t>
            </a:r>
            <a:br>
              <a:rPr lang="de-AT" sz="2000" dirty="0" smtClean="0">
                <a:latin typeface="Book Antiqua" pitchFamily="18" charset="0"/>
              </a:rPr>
            </a:br>
            <a:r>
              <a:rPr lang="de-AT" sz="2000" dirty="0" smtClean="0">
                <a:latin typeface="Book Antiqua" pitchFamily="18" charset="0"/>
              </a:rPr>
              <a:t>-  an </a:t>
            </a:r>
            <a:r>
              <a:rPr lang="de-AT" sz="2000" dirty="0">
                <a:latin typeface="Book Antiqua" pitchFamily="18" charset="0"/>
              </a:rPr>
              <a:t>die unmittelbar vorher abgelegte Klausurarbeit </a:t>
            </a:r>
            <a:r>
              <a:rPr lang="de-AT" sz="2000" dirty="0" smtClean="0">
                <a:latin typeface="Book Antiqua" pitchFamily="18" charset="0"/>
              </a:rPr>
              <a:t>gekoppelt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58775" algn="l"/>
              </a:tabLst>
            </a:pPr>
            <a:endParaRPr lang="de-AT" sz="1600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58775" algn="l"/>
              </a:tabLst>
            </a:pPr>
            <a:endParaRPr lang="de-AT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000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4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de-AT" sz="2400" b="1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de-AT" sz="2400" b="1" dirty="0"/>
          </a:p>
          <a:p>
            <a:pPr marL="742950" lvl="1" indent="-285750">
              <a:spcBef>
                <a:spcPct val="20000"/>
              </a:spcBef>
            </a:pPr>
            <a:endParaRPr lang="de-AT" sz="2000" dirty="0"/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endParaRPr lang="de-AT" sz="2000" dirty="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220675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5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8712968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Kompensationsprüfung: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A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</a:t>
            </a:r>
            <a:endParaRPr lang="de-AT" sz="2400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58775" algn="l"/>
              </a:tabLst>
            </a:pPr>
            <a:r>
              <a:rPr lang="de-AT" sz="2000" b="1" dirty="0" smtClean="0">
                <a:latin typeface="Book Antiqua" pitchFamily="18" charset="0"/>
              </a:rPr>
              <a:t>Aufgabenstellungen</a:t>
            </a:r>
            <a:r>
              <a:rPr lang="de-AT" sz="2000" b="1" dirty="0">
                <a:latin typeface="Book Antiqua" pitchFamily="18" charset="0"/>
              </a:rPr>
              <a:t>:</a:t>
            </a:r>
          </a:p>
          <a:p>
            <a:pPr marL="714375" indent="-35560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-"/>
              <a:tabLst>
                <a:tab pos="714375" algn="l"/>
              </a:tabLst>
            </a:pPr>
            <a:r>
              <a:rPr lang="de-AT" sz="2000" dirty="0" smtClean="0">
                <a:latin typeface="Book Antiqua" pitchFamily="18" charset="0"/>
              </a:rPr>
              <a:t>Testkonstrukt </a:t>
            </a:r>
            <a:r>
              <a:rPr lang="de-AT" sz="2000" dirty="0">
                <a:latin typeface="Book Antiqua" pitchFamily="18" charset="0"/>
              </a:rPr>
              <a:t>der Kompensationsprüfung so weit wie möglich kongruent </a:t>
            </a:r>
            <a:r>
              <a:rPr lang="de-AT" sz="2000" dirty="0" smtClean="0">
                <a:latin typeface="Book Antiqua" pitchFamily="18" charset="0"/>
              </a:rPr>
              <a:t>mit jenem </a:t>
            </a:r>
            <a:r>
              <a:rPr lang="de-AT" sz="2000" dirty="0">
                <a:latin typeface="Book Antiqua" pitchFamily="18" charset="0"/>
              </a:rPr>
              <a:t>der schriftlichen Klausur</a:t>
            </a:r>
          </a:p>
          <a:p>
            <a:pPr marL="714375" indent="-35560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in </a:t>
            </a:r>
            <a:r>
              <a:rPr lang="de-AT" sz="2000" dirty="0">
                <a:latin typeface="Book Antiqua" pitchFamily="18" charset="0"/>
              </a:rPr>
              <a:t>Prüfungsgebieten mit standardisierten </a:t>
            </a:r>
            <a:r>
              <a:rPr lang="de-AT" sz="2000" dirty="0" smtClean="0">
                <a:latin typeface="Book Antiqua" pitchFamily="18" charset="0"/>
              </a:rPr>
              <a:t>Aufgabenstellungen: </a:t>
            </a:r>
            <a:r>
              <a:rPr lang="de-AT" sz="2000" b="1" dirty="0" smtClean="0">
                <a:latin typeface="Book Antiqua" pitchFamily="18" charset="0"/>
              </a:rPr>
              <a:t>standardisiert</a:t>
            </a:r>
            <a:r>
              <a:rPr lang="de-AT" sz="2000" dirty="0" smtClean="0">
                <a:latin typeface="Book Antiqua" pitchFamily="18" charset="0"/>
              </a:rPr>
              <a:t>  (Übermittlung von 15 Aufgaben an die Schule, wobei jede Aufgabe dreimal verwendet werden kann; Einteilung und Zuweisung der Aufgabe durch die Direktion) </a:t>
            </a:r>
            <a:endParaRPr lang="de-AT" sz="2000" dirty="0">
              <a:latin typeface="Book Antiqua" pitchFamily="18" charset="0"/>
            </a:endParaRPr>
          </a:p>
          <a:p>
            <a:pPr marL="714375" indent="-35560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in </a:t>
            </a:r>
            <a:r>
              <a:rPr lang="de-AT" sz="2000" dirty="0">
                <a:latin typeface="Book Antiqua" pitchFamily="18" charset="0"/>
              </a:rPr>
              <a:t>anderen </a:t>
            </a:r>
            <a:r>
              <a:rPr lang="de-AT" sz="2000" dirty="0" smtClean="0">
                <a:latin typeface="Book Antiqua" pitchFamily="18" charset="0"/>
              </a:rPr>
              <a:t>nicht standardisierten Prüfungsgebieten</a:t>
            </a:r>
            <a:r>
              <a:rPr lang="de-AT" sz="2000" dirty="0">
                <a:latin typeface="Book Antiqua" pitchFamily="18" charset="0"/>
              </a:rPr>
              <a:t>: durch Prüfer/in </a:t>
            </a:r>
            <a:r>
              <a:rPr lang="de-AT" sz="2000" dirty="0" smtClean="0">
                <a:latin typeface="Book Antiqua" pitchFamily="18" charset="0"/>
              </a:rPr>
              <a:t> erstellt</a:t>
            </a:r>
            <a:endParaRPr lang="de-AT" sz="2000" dirty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1200" dirty="0">
              <a:latin typeface="Book Antiqua" pitchFamily="18" charset="0"/>
            </a:endParaRPr>
          </a:p>
          <a:p>
            <a:pPr marL="342900" indent="-342900" defTabSz="3587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b="1" dirty="0" smtClean="0">
                <a:latin typeface="Book Antiqua" pitchFamily="18" charset="0"/>
              </a:rPr>
              <a:t>Durchführung:</a:t>
            </a:r>
            <a:endParaRPr lang="de-AT" sz="2000" b="1" dirty="0">
              <a:latin typeface="Book Antiqua" pitchFamily="18" charset="0"/>
            </a:endParaRPr>
          </a:p>
          <a:p>
            <a:pPr marL="714375" indent="-35560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Vorbereitung</a:t>
            </a:r>
            <a:r>
              <a:rPr lang="de-AT" sz="2000" dirty="0">
                <a:latin typeface="Book Antiqua" pitchFamily="18" charset="0"/>
              </a:rPr>
              <a:t>: mindestens 30 Minuten</a:t>
            </a:r>
          </a:p>
          <a:p>
            <a:pPr marL="714375" indent="-35560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de-AT" sz="2000" dirty="0">
                <a:latin typeface="Book Antiqua" pitchFamily="18" charset="0"/>
              </a:rPr>
              <a:t>Prüfungsdauer: maximal 25 </a:t>
            </a:r>
            <a:r>
              <a:rPr lang="de-AT" sz="2000" dirty="0" smtClean="0">
                <a:latin typeface="Book Antiqua" pitchFamily="18" charset="0"/>
              </a:rPr>
              <a:t>Minuten</a:t>
            </a:r>
            <a:endParaRPr lang="de-AT" sz="2000" dirty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1200" dirty="0">
              <a:latin typeface="Book Antiqua" pitchFamily="18" charset="0"/>
            </a:endParaRPr>
          </a:p>
          <a:p>
            <a:pPr marL="342900" indent="-342900" defTabSz="3587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58775" algn="l"/>
              </a:tabLst>
            </a:pPr>
            <a:r>
              <a:rPr lang="de-AT" sz="2000" b="1" dirty="0">
                <a:latin typeface="Book Antiqua" pitchFamily="18" charset="0"/>
              </a:rPr>
              <a:t>Kommission: </a:t>
            </a:r>
            <a:r>
              <a:rPr lang="de-AT" sz="2000" dirty="0">
                <a:latin typeface="Book Antiqua" pitchFamily="18" charset="0"/>
              </a:rPr>
              <a:t>Vorsitzende/r, Direktor/in, </a:t>
            </a:r>
            <a:r>
              <a:rPr lang="de-AT" sz="2000" dirty="0" smtClean="0">
                <a:latin typeface="Book Antiqua" pitchFamily="18" charset="0"/>
              </a:rPr>
              <a:t>Klassenvorstand, Prüfer/in</a:t>
            </a:r>
            <a:r>
              <a:rPr lang="de-AT" sz="2000" dirty="0">
                <a:latin typeface="Book Antiqua" pitchFamily="18" charset="0"/>
              </a:rPr>
              <a:t>,  </a:t>
            </a:r>
            <a:r>
              <a:rPr lang="de-AT" sz="2000" dirty="0" smtClean="0">
                <a:latin typeface="Book Antiqua" pitchFamily="18" charset="0"/>
              </a:rPr>
              <a:t>fachkundige/r Beisitzer/in </a:t>
            </a:r>
            <a:r>
              <a:rPr lang="de-AT" sz="2000" dirty="0">
                <a:latin typeface="Book Antiqua" pitchFamily="18" charset="0"/>
              </a:rPr>
              <a:t>(vgl. mündliche Prüfung)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AT" dirty="0">
                <a:latin typeface="Book Antiqua" pitchFamily="18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000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000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4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de-AT" sz="2400" b="1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de-AT" sz="2400" b="1" dirty="0"/>
          </a:p>
          <a:p>
            <a:pPr marL="742950" lvl="1" indent="-285750">
              <a:spcBef>
                <a:spcPct val="20000"/>
              </a:spcBef>
            </a:pPr>
            <a:endParaRPr lang="de-AT" sz="2000" dirty="0"/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endParaRPr lang="de-AT" sz="2000" dirty="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423088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5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8928992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e-AT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</a:t>
            </a: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Kompensationsprüfung: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A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</a:t>
            </a:r>
            <a:endParaRPr lang="de-AT" sz="2400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58775" algn="l"/>
              </a:tabLst>
            </a:pPr>
            <a:r>
              <a:rPr lang="de-AT" sz="2000" b="1" dirty="0">
                <a:latin typeface="Book Antiqua" pitchFamily="18" charset="0"/>
              </a:rPr>
              <a:t>Konferenzvarianten zur Notenfindung</a:t>
            </a:r>
          </a:p>
          <a:p>
            <a:pPr marL="714375" indent="-35560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-"/>
              <a:tabLst>
                <a:tab pos="358775" algn="l"/>
              </a:tabLst>
            </a:pPr>
            <a:r>
              <a:rPr lang="de-AT" sz="2000" dirty="0">
                <a:latin typeface="Book Antiqua" pitchFamily="18" charset="0"/>
              </a:rPr>
              <a:t>Kurzkonferenzen nach jeweils drei </a:t>
            </a:r>
            <a:r>
              <a:rPr lang="de-AT" sz="2000" dirty="0" smtClean="0">
                <a:latin typeface="Book Antiqua" pitchFamily="18" charset="0"/>
              </a:rPr>
              <a:t>Prüfungskandidat/</a:t>
            </a:r>
            <a:r>
              <a:rPr lang="de-AT" sz="2000" dirty="0" err="1" smtClean="0">
                <a:latin typeface="Book Antiqua" pitchFamily="18" charset="0"/>
              </a:rPr>
              <a:t>inn</a:t>
            </a:r>
            <a:r>
              <a:rPr lang="de-AT" sz="2000" dirty="0" smtClean="0">
                <a:latin typeface="Book Antiqua" pitchFamily="18" charset="0"/>
              </a:rPr>
              <a:t>/en </a:t>
            </a:r>
          </a:p>
          <a:p>
            <a:pPr marL="714375" indent="-35560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-"/>
              <a:tabLst>
                <a:tab pos="358775" algn="l"/>
              </a:tabLst>
            </a:pPr>
            <a:r>
              <a:rPr lang="de-AT" sz="2000" dirty="0" smtClean="0">
                <a:latin typeface="Book Antiqua" pitchFamily="18" charset="0"/>
              </a:rPr>
              <a:t>eine </a:t>
            </a:r>
            <a:r>
              <a:rPr lang="de-AT" sz="2000" dirty="0">
                <a:latin typeface="Book Antiqua" pitchFamily="18" charset="0"/>
              </a:rPr>
              <a:t>Konferenz nach allen Vormittagsprüfungen zu Beginn der Mittagspause und/oder </a:t>
            </a:r>
            <a:endParaRPr lang="de-AT" sz="2000" dirty="0" smtClean="0">
              <a:latin typeface="Book Antiqua" pitchFamily="18" charset="0"/>
            </a:endParaRPr>
          </a:p>
          <a:p>
            <a:pPr marL="714375" indent="-35560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-"/>
              <a:tabLst>
                <a:tab pos="358775" algn="l"/>
              </a:tabLst>
            </a:pPr>
            <a:r>
              <a:rPr lang="de-AT" sz="2000" dirty="0" smtClean="0">
                <a:latin typeface="Book Antiqua" pitchFamily="18" charset="0"/>
              </a:rPr>
              <a:t>eine </a:t>
            </a:r>
            <a:r>
              <a:rPr lang="de-AT" sz="2000" dirty="0">
                <a:latin typeface="Book Antiqua" pitchFamily="18" charset="0"/>
              </a:rPr>
              <a:t>Konferenz am Ende der </a:t>
            </a:r>
            <a:r>
              <a:rPr lang="de-AT" sz="2000" dirty="0" smtClean="0">
                <a:latin typeface="Book Antiqua" pitchFamily="18" charset="0"/>
              </a:rPr>
              <a:t>Nachmittagsprüfungen</a:t>
            </a:r>
            <a:endParaRPr lang="de-AT" sz="2000" dirty="0">
              <a:latin typeface="Book Antiqua" pitchFamily="18" charset="0"/>
            </a:endParaRPr>
          </a:p>
          <a:p>
            <a:pPr marL="342900" indent="-342900" defTabSz="3587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de-AT" dirty="0" smtClean="0">
              <a:latin typeface="Book Antiqua" pitchFamily="18" charset="0"/>
            </a:endParaRPr>
          </a:p>
          <a:p>
            <a:pPr defTabSz="358775">
              <a:lnSpc>
                <a:spcPct val="80000"/>
              </a:lnSpc>
              <a:spcBef>
                <a:spcPct val="20000"/>
              </a:spcBef>
            </a:pPr>
            <a:endParaRPr lang="de-AT" dirty="0">
              <a:latin typeface="Book Antiqua" pitchFamily="18" charset="0"/>
            </a:endParaRPr>
          </a:p>
          <a:p>
            <a:pPr marL="342900" indent="-342900" defTabSz="3587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b="1" dirty="0">
                <a:latin typeface="Book Antiqua" pitchFamily="18" charset="0"/>
              </a:rPr>
              <a:t>Beurteilung des Prüfungsgebietes:</a:t>
            </a:r>
          </a:p>
          <a:p>
            <a:pPr marL="361950">
              <a:lnSpc>
                <a:spcPct val="80000"/>
              </a:lnSpc>
              <a:spcBef>
                <a:spcPct val="20000"/>
              </a:spcBef>
              <a:tabLst>
                <a:tab pos="358775" algn="l"/>
              </a:tabLst>
            </a:pPr>
            <a:r>
              <a:rPr lang="de-AT" sz="2000" dirty="0" smtClean="0">
                <a:latin typeface="Book Antiqua" pitchFamily="18" charset="0"/>
              </a:rPr>
              <a:t>Note setzt sich aus negativer Klausur und Kompensationsprüfung zusammen, daher Beurteilung nicht </a:t>
            </a:r>
            <a:r>
              <a:rPr lang="de-AT" sz="2000" dirty="0">
                <a:latin typeface="Book Antiqua" pitchFamily="18" charset="0"/>
              </a:rPr>
              <a:t>besser als </a:t>
            </a:r>
            <a:r>
              <a:rPr lang="de-AT" sz="2000" dirty="0" smtClean="0">
                <a:latin typeface="Book Antiqua" pitchFamily="18" charset="0"/>
              </a:rPr>
              <a:t>„</a:t>
            </a:r>
            <a:r>
              <a:rPr lang="de-AT" sz="2000" dirty="0">
                <a:latin typeface="Book Antiqua" pitchFamily="18" charset="0"/>
              </a:rPr>
              <a:t>Befriedigend“ </a:t>
            </a:r>
            <a:r>
              <a:rPr lang="de-AT" sz="2000" dirty="0" smtClean="0">
                <a:latin typeface="Book Antiqua" pitchFamily="18" charset="0"/>
              </a:rPr>
              <a:t>möglich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58775" algn="l"/>
              </a:tabLst>
            </a:pPr>
            <a:endParaRPr lang="de-AT" sz="20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58775" algn="l"/>
              </a:tabLst>
            </a:pPr>
            <a:endParaRPr lang="de-AT" sz="20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de-AT" sz="2000" b="1" dirty="0" smtClean="0">
                <a:latin typeface="Book Antiqua" pitchFamily="18" charset="0"/>
              </a:rPr>
              <a:t>Anmerkung</a:t>
            </a:r>
            <a:r>
              <a:rPr lang="de-AT" sz="2000" dirty="0" smtClean="0">
                <a:latin typeface="Book Antiqua" pitchFamily="18" charset="0"/>
              </a:rPr>
              <a:t>: </a:t>
            </a:r>
          </a:p>
          <a:p>
            <a:pPr marL="365125">
              <a:lnSpc>
                <a:spcPct val="80000"/>
              </a:lnSpc>
              <a:spcBef>
                <a:spcPct val="20000"/>
              </a:spcBef>
              <a:tabLst>
                <a:tab pos="358775" algn="l"/>
              </a:tabLst>
            </a:pPr>
            <a:r>
              <a:rPr lang="de-AT" sz="2000" dirty="0" smtClean="0">
                <a:latin typeface="Book Antiqua" pitchFamily="18" charset="0"/>
              </a:rPr>
              <a:t>kein Vermerk im Reifeprüfungs-Zeugnis</a:t>
            </a:r>
            <a:endParaRPr lang="de-AT" sz="2000" dirty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000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000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4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de-AT" sz="2400" b="1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de-AT" sz="2400" b="1" dirty="0"/>
          </a:p>
          <a:p>
            <a:pPr marL="742950" lvl="1" indent="-285750">
              <a:spcBef>
                <a:spcPct val="20000"/>
              </a:spcBef>
            </a:pPr>
            <a:endParaRPr lang="de-AT" sz="2000" dirty="0"/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endParaRPr lang="de-AT" sz="2000" dirty="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189376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11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sz="2000" dirty="0" smtClean="0">
              <a:latin typeface="Book Antiqua" pitchFamily="18" charset="0"/>
            </a:endParaRPr>
          </a:p>
          <a:p>
            <a:pPr eaLnBrk="1" hangingPunct="1"/>
            <a:endParaRPr lang="de-AT" sz="2000" dirty="0">
              <a:latin typeface="Book Antiqua" pitchFamily="18" charset="0"/>
            </a:endParaRPr>
          </a:p>
          <a:p>
            <a:pPr eaLnBrk="1" hangingPunct="1"/>
            <a:r>
              <a:rPr lang="de-AT" sz="2000" b="1" dirty="0" smtClean="0">
                <a:latin typeface="Book Antiqua" pitchFamily="18" charset="0"/>
              </a:rPr>
              <a:t>Kompetenzbereiche</a:t>
            </a:r>
            <a:r>
              <a:rPr lang="de-AT" sz="2000" dirty="0" smtClean="0">
                <a:latin typeface="Book Antiqua" pitchFamily="18" charset="0"/>
              </a:rPr>
              <a:t>, die nachgewiesen werden können:</a:t>
            </a:r>
          </a:p>
          <a:p>
            <a:pPr eaLnBrk="1" hangingPunct="1"/>
            <a:endParaRPr lang="de-AT" sz="2000" dirty="0">
              <a:latin typeface="Book Antiqua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b="1" dirty="0">
                <a:latin typeface="Book Antiqua" pitchFamily="18" charset="0"/>
              </a:rPr>
              <a:t>Lesekompetenz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b="1" dirty="0" smtClean="0">
                <a:latin typeface="Book Antiqua" pitchFamily="18" charset="0"/>
              </a:rPr>
              <a:t>Argumentationskompetenz</a:t>
            </a:r>
            <a:endParaRPr lang="de-AT" sz="2000" b="1" dirty="0">
              <a:latin typeface="Book Antiqua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b="1" dirty="0" smtClean="0">
                <a:latin typeface="Book Antiqua" pitchFamily="18" charset="0"/>
              </a:rPr>
              <a:t>Analyse- </a:t>
            </a:r>
            <a:r>
              <a:rPr lang="de-AT" sz="2000" b="1" dirty="0">
                <a:latin typeface="Book Antiqua" pitchFamily="18" charset="0"/>
              </a:rPr>
              <a:t>und Interpretationskompetenz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b="1" dirty="0" smtClean="0">
                <a:latin typeface="Book Antiqua" pitchFamily="18" charset="0"/>
              </a:rPr>
              <a:t>Sachkompetenz</a:t>
            </a:r>
            <a:endParaRPr lang="de-AT" sz="2000" b="1" dirty="0">
              <a:latin typeface="Book Antiqua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b="1" dirty="0" smtClean="0">
                <a:latin typeface="Book Antiqua" pitchFamily="18" charset="0"/>
              </a:rPr>
              <a:t>Reflexionskompetenz</a:t>
            </a:r>
            <a:endParaRPr lang="de-AT" sz="2000" b="1" dirty="0">
              <a:latin typeface="Book Antiqua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b="1" dirty="0" smtClean="0">
                <a:latin typeface="Book Antiqua" pitchFamily="18" charset="0"/>
              </a:rPr>
              <a:t>Sprachbewusstsein</a:t>
            </a:r>
          </a:p>
          <a:p>
            <a:pPr marL="171450" indent="0"/>
            <a:endParaRPr lang="de-AT" sz="2000" b="1" dirty="0">
              <a:latin typeface="Book Antiqua" pitchFamily="18" charset="0"/>
            </a:endParaRPr>
          </a:p>
          <a:p>
            <a:pPr marL="171450" indent="0"/>
            <a:r>
              <a:rPr lang="de-AT" sz="2000" dirty="0" smtClean="0">
                <a:latin typeface="Book Antiqua" pitchFamily="18" charset="0"/>
              </a:rPr>
              <a:t>Katalog mit genauer Beschreibung der Teilkompetenzen zu den Kompetenzbereichen</a:t>
            </a:r>
            <a:endParaRPr lang="de-AT" sz="2000" dirty="0">
              <a:latin typeface="Book Antiqua" pitchFamily="18" charset="0"/>
            </a:endParaRPr>
          </a:p>
          <a:p>
            <a:pPr eaLnBrk="1" hangingPunct="1"/>
            <a:endParaRPr lang="de-DE" sz="2000" dirty="0">
              <a:latin typeface="Book Antiqua" pitchFamily="18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9001000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e-AT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</a:t>
            </a: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Kompensationsprüfung: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Deutsch / Unterrichtssprache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299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76777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8856984" cy="511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sz="2000" dirty="0" smtClean="0">
              <a:latin typeface="Book Antiqua" pitchFamily="18" charset="0"/>
            </a:endParaRPr>
          </a:p>
          <a:p>
            <a:pPr eaLnBrk="1" hangingPunct="1"/>
            <a:endParaRPr lang="de-AT" sz="2000" dirty="0">
              <a:latin typeface="Book Antiqua" pitchFamily="18" charset="0"/>
            </a:endParaRPr>
          </a:p>
          <a:p>
            <a:pPr eaLnBrk="1" hangingPunct="1"/>
            <a:r>
              <a:rPr lang="de-AT" sz="2000" b="1" dirty="0" smtClean="0">
                <a:latin typeface="Book Antiqua" pitchFamily="18" charset="0"/>
              </a:rPr>
              <a:t>Konzeption der Prüfung</a:t>
            </a:r>
            <a:endParaRPr lang="de-AT" sz="2000" dirty="0" smtClean="0">
              <a:latin typeface="Book Antiqua" pitchFamily="18" charset="0"/>
            </a:endParaRPr>
          </a:p>
          <a:p>
            <a:pPr eaLnBrk="1" hangingPunct="1"/>
            <a:endParaRPr lang="de-AT" sz="2000" dirty="0">
              <a:latin typeface="Book Antiqua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dirty="0">
                <a:latin typeface="Book Antiqua" pitchFamily="18" charset="0"/>
              </a:rPr>
              <a:t>Thema, das in mehrere Teilaufgaben gegliedert </a:t>
            </a:r>
            <a:r>
              <a:rPr lang="de-AT" sz="2000" dirty="0" smtClean="0">
                <a:latin typeface="Book Antiqua" pitchFamily="18" charset="0"/>
              </a:rPr>
              <a:t>ist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dirty="0">
                <a:latin typeface="Book Antiqua" pitchFamily="18" charset="0"/>
              </a:rPr>
              <a:t>Themengestaltung </a:t>
            </a:r>
            <a:r>
              <a:rPr lang="de-AT" sz="2000" dirty="0" smtClean="0">
                <a:latin typeface="Book Antiqua" pitchFamily="18" charset="0"/>
              </a:rPr>
              <a:t>textbasiert 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dirty="0">
                <a:latin typeface="Book Antiqua" pitchFamily="18" charset="0"/>
              </a:rPr>
              <a:t>Textbeilage(n</a:t>
            </a:r>
            <a:r>
              <a:rPr lang="de-AT" sz="2000" dirty="0" smtClean="0">
                <a:latin typeface="Book Antiqua" pitchFamily="18" charset="0"/>
              </a:rPr>
              <a:t>): fiktionale </a:t>
            </a:r>
            <a:r>
              <a:rPr lang="de-AT" sz="2000" dirty="0">
                <a:latin typeface="Book Antiqua" pitchFamily="18" charset="0"/>
              </a:rPr>
              <a:t>wie nichtfiktionale Texte sowie lineare und nichtlineare </a:t>
            </a:r>
            <a:r>
              <a:rPr lang="de-AT" sz="2000" dirty="0" smtClean="0">
                <a:latin typeface="Book Antiqua" pitchFamily="18" charset="0"/>
              </a:rPr>
              <a:t>Texte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Themenstellung: Anforderungsbereiche </a:t>
            </a:r>
            <a:r>
              <a:rPr lang="de-AT" sz="2000" dirty="0">
                <a:latin typeface="Book Antiqua" pitchFamily="18" charset="0"/>
              </a:rPr>
              <a:t>Rezeption und Reproduktion </a:t>
            </a:r>
            <a:r>
              <a:rPr lang="de-AT" sz="2000" dirty="0" smtClean="0">
                <a:latin typeface="Book Antiqua" pitchFamily="18" charset="0"/>
              </a:rPr>
              <a:t>sowie Transfer </a:t>
            </a:r>
            <a:r>
              <a:rPr lang="de-AT" sz="2000" dirty="0">
                <a:latin typeface="Book Antiqua" pitchFamily="18" charset="0"/>
              </a:rPr>
              <a:t>und </a:t>
            </a:r>
            <a:r>
              <a:rPr lang="de-AT" sz="2000" dirty="0" smtClean="0">
                <a:latin typeface="Book Antiqua" pitchFamily="18" charset="0"/>
              </a:rPr>
              <a:t>Reflexion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eine Teilaufgabe: situativer Kontext, </a:t>
            </a:r>
            <a:r>
              <a:rPr lang="de-AT" sz="2000" dirty="0">
                <a:latin typeface="Book Antiqua" pitchFamily="18" charset="0"/>
              </a:rPr>
              <a:t>eine genau definierte monologische </a:t>
            </a:r>
            <a:r>
              <a:rPr lang="de-AT" sz="2000" dirty="0" smtClean="0">
                <a:latin typeface="Book Antiqua" pitchFamily="18" charset="0"/>
              </a:rPr>
              <a:t>Sprechaufgabe  (3 – 5‘)</a:t>
            </a:r>
            <a:endParaRPr lang="de-AT" sz="2000" dirty="0">
              <a:latin typeface="Book Antiqua" pitchFamily="18" charset="0"/>
            </a:endParaRPr>
          </a:p>
          <a:p>
            <a:pPr eaLnBrk="1" hangingPunct="1"/>
            <a:endParaRPr lang="de-DE" sz="2000" dirty="0">
              <a:latin typeface="Book Antiqua" pitchFamily="18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7417246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e-AT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</a:t>
            </a: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Kompensationsprüfung: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Deutsch / Unterrichtssprache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299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154752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8856984" cy="511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sz="2000" dirty="0" smtClean="0">
              <a:latin typeface="Book Antiqua" pitchFamily="18" charset="0"/>
            </a:endParaRPr>
          </a:p>
          <a:p>
            <a:pPr eaLnBrk="1" hangingPunct="1"/>
            <a:endParaRPr lang="de-AT" sz="2000" dirty="0">
              <a:latin typeface="Book Antiqua" pitchFamily="18" charset="0"/>
            </a:endParaRPr>
          </a:p>
          <a:p>
            <a:pPr eaLnBrk="1" hangingPunct="1"/>
            <a:r>
              <a:rPr lang="de-AT" sz="2000" b="1" dirty="0" smtClean="0">
                <a:latin typeface="Book Antiqua" pitchFamily="18" charset="0"/>
              </a:rPr>
              <a:t>Beurteilung der Prüfung</a:t>
            </a:r>
            <a:endParaRPr lang="de-AT" sz="2000" dirty="0" smtClean="0">
              <a:latin typeface="Book Antiqua" pitchFamily="18" charset="0"/>
            </a:endParaRPr>
          </a:p>
          <a:p>
            <a:pPr eaLnBrk="1" hangingPunct="1"/>
            <a:endParaRPr lang="de-AT" sz="2000" dirty="0">
              <a:latin typeface="Book Antiqua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b="1" dirty="0" smtClean="0">
                <a:latin typeface="Book Antiqua" pitchFamily="18" charset="0"/>
              </a:rPr>
              <a:t>verbindlicher </a:t>
            </a:r>
            <a:r>
              <a:rPr lang="de-AT" sz="2000" b="1" dirty="0">
                <a:latin typeface="Book Antiqua" pitchFamily="18" charset="0"/>
              </a:rPr>
              <a:t>Beurteilungsraster  </a:t>
            </a:r>
            <a:r>
              <a:rPr lang="de-AT" sz="2000" dirty="0" smtClean="0">
                <a:latin typeface="Book Antiqua" pitchFamily="18" charset="0"/>
              </a:rPr>
              <a:t>für jede Themenstellung  beruhend </a:t>
            </a:r>
            <a:r>
              <a:rPr lang="de-AT" sz="2000" dirty="0">
                <a:latin typeface="Book Antiqua" pitchFamily="18" charset="0"/>
              </a:rPr>
              <a:t>auf dem Katalog der </a:t>
            </a:r>
            <a:r>
              <a:rPr lang="de-AT" sz="2000" dirty="0" smtClean="0">
                <a:latin typeface="Book Antiqua" pitchFamily="18" charset="0"/>
              </a:rPr>
              <a:t>Kompetenzbereiche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b="1" dirty="0">
                <a:latin typeface="Book Antiqua" pitchFamily="18" charset="0"/>
              </a:rPr>
              <a:t>Erwartungshorizont</a:t>
            </a:r>
            <a:r>
              <a:rPr lang="de-AT" sz="2000" dirty="0">
                <a:latin typeface="Book Antiqua" pitchFamily="18" charset="0"/>
              </a:rPr>
              <a:t> zu </a:t>
            </a:r>
            <a:r>
              <a:rPr lang="de-AT" sz="2000" i="1" dirty="0">
                <a:latin typeface="Book Antiqua" pitchFamily="18" charset="0"/>
              </a:rPr>
              <a:t>(K1) Aufgabenerfüllung aus inhaltlicher und struktureller Sicht </a:t>
            </a:r>
            <a:r>
              <a:rPr lang="de-AT" sz="2000" dirty="0">
                <a:latin typeface="Book Antiqua" pitchFamily="18" charset="0"/>
              </a:rPr>
              <a:t>und </a:t>
            </a:r>
            <a:r>
              <a:rPr lang="de-AT" sz="2000" i="1" dirty="0">
                <a:latin typeface="Book Antiqua" pitchFamily="18" charset="0"/>
              </a:rPr>
              <a:t>(K2) Aufgabenerfüllung </a:t>
            </a:r>
            <a:r>
              <a:rPr lang="de-AT" sz="2000" i="1" dirty="0" smtClean="0">
                <a:latin typeface="Book Antiqua" pitchFamily="18" charset="0"/>
              </a:rPr>
              <a:t>hinsichtlich normativer Sprachrichtigkeit</a:t>
            </a:r>
            <a:r>
              <a:rPr lang="de-AT" sz="2000" dirty="0" smtClean="0">
                <a:latin typeface="Book Antiqua" pitchFamily="18" charset="0"/>
              </a:rPr>
              <a:t>:  deckt </a:t>
            </a:r>
            <a:r>
              <a:rPr lang="de-AT" sz="2000" dirty="0">
                <a:latin typeface="Book Antiqua" pitchFamily="18" charset="0"/>
              </a:rPr>
              <a:t>die Kompetenzbereiche inhaltlich umfassend ab; ist als Richtlinie bei der Beurteilung heranzuziehen</a:t>
            </a:r>
            <a:endParaRPr lang="de-DE" sz="2000" dirty="0">
              <a:latin typeface="Book Antiqua" pitchFamily="18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7417246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e-AT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</a:t>
            </a: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Kompensationsprüfung: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Deutsch / Unterrichtssprache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299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152639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8928992" cy="511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sz="2000" dirty="0" smtClean="0">
              <a:latin typeface="Book Antiqua" pitchFamily="18" charset="0"/>
            </a:endParaRPr>
          </a:p>
          <a:p>
            <a:pPr eaLnBrk="1" hangingPunct="1"/>
            <a:endParaRPr lang="de-AT" sz="2000" dirty="0">
              <a:latin typeface="Book Antiqua" pitchFamily="18" charset="0"/>
            </a:endParaRPr>
          </a:p>
          <a:p>
            <a:pPr eaLnBrk="1" hangingPunct="1"/>
            <a:r>
              <a:rPr lang="de-AT" sz="2000" b="1" dirty="0" smtClean="0">
                <a:latin typeface="Book Antiqua" pitchFamily="18" charset="0"/>
              </a:rPr>
              <a:t>Beurteilung der Prüfung</a:t>
            </a:r>
            <a:endParaRPr lang="de-AT" sz="2000" dirty="0" smtClean="0">
              <a:latin typeface="Book Antiqua" pitchFamily="18" charset="0"/>
            </a:endParaRPr>
          </a:p>
          <a:p>
            <a:pPr eaLnBrk="1" hangingPunct="1"/>
            <a:endParaRPr lang="de-AT" sz="2000" dirty="0">
              <a:latin typeface="Book Antiqua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Prüfer/in </a:t>
            </a:r>
            <a:r>
              <a:rPr lang="de-AT" sz="2000" dirty="0">
                <a:latin typeface="Book Antiqua" pitchFamily="18" charset="0"/>
              </a:rPr>
              <a:t>und </a:t>
            </a:r>
            <a:r>
              <a:rPr lang="de-AT" sz="2000" dirty="0" smtClean="0">
                <a:latin typeface="Book Antiqua" pitchFamily="18" charset="0"/>
              </a:rPr>
              <a:t>Beisitzer/in erhalten </a:t>
            </a:r>
            <a:r>
              <a:rPr lang="de-AT" sz="2000" dirty="0">
                <a:latin typeface="Book Antiqua" pitchFamily="18" charset="0"/>
              </a:rPr>
              <a:t>beide </a:t>
            </a:r>
            <a:r>
              <a:rPr lang="de-AT" sz="2000" dirty="0" smtClean="0">
                <a:latin typeface="Book Antiqua" pitchFamily="18" charset="0"/>
              </a:rPr>
              <a:t>die </a:t>
            </a:r>
            <a:r>
              <a:rPr lang="de-AT" sz="2000" dirty="0">
                <a:latin typeface="Book Antiqua" pitchFamily="18" charset="0"/>
              </a:rPr>
              <a:t>den Aufgabenstellungen beigelegten </a:t>
            </a:r>
            <a:r>
              <a:rPr lang="de-AT" sz="2000" dirty="0" smtClean="0">
                <a:latin typeface="Book Antiqua" pitchFamily="18" charset="0"/>
              </a:rPr>
              <a:t>Bewertungs- und Beurteilungsraster</a:t>
            </a:r>
            <a:endParaRPr lang="de-AT" sz="2000" dirty="0">
              <a:latin typeface="Book Antiqua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Beurteilung </a:t>
            </a:r>
            <a:r>
              <a:rPr lang="de-AT" sz="2000" dirty="0">
                <a:latin typeface="Book Antiqua" pitchFamily="18" charset="0"/>
              </a:rPr>
              <a:t>einer Kompensationsprüfung in der Unterrichtssprache </a:t>
            </a:r>
            <a:r>
              <a:rPr lang="de-AT" sz="2000" b="1" dirty="0">
                <a:latin typeface="Book Antiqua" pitchFamily="18" charset="0"/>
              </a:rPr>
              <a:t>muss</a:t>
            </a:r>
            <a:r>
              <a:rPr lang="de-AT" sz="2000" dirty="0">
                <a:latin typeface="Book Antiqua" pitchFamily="18" charset="0"/>
              </a:rPr>
              <a:t> unter Verwendung </a:t>
            </a:r>
            <a:r>
              <a:rPr lang="de-AT" sz="2000" dirty="0" smtClean="0">
                <a:latin typeface="Book Antiqua" pitchFamily="18" charset="0"/>
              </a:rPr>
              <a:t>des standardisierten </a:t>
            </a:r>
            <a:r>
              <a:rPr lang="de-AT" sz="2000" dirty="0">
                <a:latin typeface="Book Antiqua" pitchFamily="18" charset="0"/>
              </a:rPr>
              <a:t>Beurteilungsrasters </a:t>
            </a:r>
            <a:r>
              <a:rPr lang="de-AT" sz="2000" dirty="0" smtClean="0">
                <a:latin typeface="Book Antiqua" pitchFamily="18" charset="0"/>
              </a:rPr>
              <a:t>erfolgen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endParaRPr lang="de-DE" sz="2000" dirty="0">
              <a:latin typeface="Book Antiqua" pitchFamily="18" charset="0"/>
            </a:endParaRPr>
          </a:p>
          <a:p>
            <a:pPr marL="0" lvl="1" indent="0"/>
            <a:r>
              <a:rPr lang="de-AT" sz="2000" dirty="0" smtClean="0">
                <a:latin typeface="Book Antiqua" pitchFamily="18" charset="0"/>
                <a:hlinkClick r:id="rId2"/>
              </a:rPr>
              <a:t>www.bifie.at/node/2316</a:t>
            </a:r>
            <a:endParaRPr lang="de-AT" sz="2000" dirty="0" smtClean="0">
              <a:latin typeface="Book Antiqua" pitchFamily="18" charset="0"/>
            </a:endParaRPr>
          </a:p>
          <a:p>
            <a:pPr marL="0" lvl="1" indent="0"/>
            <a:r>
              <a:rPr lang="de-AT" sz="2000" dirty="0" smtClean="0">
                <a:latin typeface="Book Antiqua" pitchFamily="18" charset="0"/>
              </a:rPr>
              <a:t>Leitfaden und Beispiel</a:t>
            </a:r>
            <a:endParaRPr lang="de-AT" sz="2000" dirty="0">
              <a:latin typeface="Book Antiqua" pitchFamily="18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7417246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e-AT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</a:t>
            </a: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Kompensationsprüfung: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Deutsch / Unterrichtssprache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299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</a:t>
            </a:r>
            <a:r>
              <a:rPr lang="de-DE" sz="1400" dirty="0" smtClean="0"/>
              <a:t>01. Oktober  </a:t>
            </a:r>
            <a:r>
              <a:rPr lang="de-DE" sz="1400" dirty="0" smtClean="0">
                <a:latin typeface="Book Antiqua" pitchFamily="18" charset="0"/>
              </a:rPr>
              <a:t>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403021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5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6914009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Kompensationsprüfung: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A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</a:t>
            </a: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Lebende Fremdsprachen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AT" sz="2000" dirty="0" smtClean="0">
                <a:latin typeface="Book Antiqua" pitchFamily="18" charset="0"/>
              </a:rPr>
              <a:t>Überblick </a:t>
            </a:r>
            <a:r>
              <a:rPr lang="de-AT" sz="2000" dirty="0">
                <a:latin typeface="Book Antiqua" pitchFamily="18" charset="0"/>
              </a:rPr>
              <a:t>über die Prüfungselemente für die mündliche Kompensationsprüfung (Bereiche Leseverständnis und Sprechen werden direkt </a:t>
            </a:r>
            <a:r>
              <a:rPr lang="de-AT" sz="2000" dirty="0" smtClean="0">
                <a:latin typeface="Book Antiqua" pitchFamily="18" charset="0"/>
              </a:rPr>
              <a:t>getestet</a:t>
            </a:r>
            <a:r>
              <a:rPr lang="de-AT" sz="2000" dirty="0">
                <a:latin typeface="Book Antiqua" pitchFamily="18" charset="0"/>
              </a:rPr>
              <a:t>, beide Teile sind gleich gewichtet)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4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AT" sz="2400" b="1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de-AT" sz="2400" b="1" dirty="0"/>
          </a:p>
          <a:p>
            <a:pPr marL="742950" lvl="1" indent="-285750">
              <a:spcBef>
                <a:spcPct val="20000"/>
              </a:spcBef>
            </a:pPr>
            <a:endParaRPr lang="de-AT" sz="2000" dirty="0"/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endParaRPr lang="de-AT" sz="2000" dirty="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299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8297495" cy="246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339919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5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8928992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Kompensationsprüfung: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A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</a:t>
            </a: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Lebende Fremdsprachen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176213" lvl="1"/>
            <a:r>
              <a:rPr lang="de-AT" sz="2000" b="1" dirty="0" smtClean="0">
                <a:latin typeface="Book Antiqua" pitchFamily="18" charset="0"/>
              </a:rPr>
              <a:t>Prüfungsteil Leseverständnis</a:t>
            </a:r>
          </a:p>
          <a:p>
            <a:pPr marL="176213" lvl="1"/>
            <a:endParaRPr lang="de-AT" sz="2000" b="1" dirty="0" smtClean="0">
              <a:latin typeface="Book Antiqua" pitchFamily="18" charset="0"/>
            </a:endParaRP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Erstellung </a:t>
            </a:r>
            <a:r>
              <a:rPr lang="de-AT" sz="2000" dirty="0">
                <a:latin typeface="Book Antiqua" pitchFamily="18" charset="0"/>
              </a:rPr>
              <a:t>der Aufgaben </a:t>
            </a:r>
            <a:r>
              <a:rPr lang="de-AT" sz="2000" dirty="0" smtClean="0">
                <a:latin typeface="Book Antiqua" pitchFamily="18" charset="0"/>
              </a:rPr>
              <a:t>nach </a:t>
            </a:r>
            <a:r>
              <a:rPr lang="de-AT" sz="2000" dirty="0">
                <a:latin typeface="Book Antiqua" pitchFamily="18" charset="0"/>
              </a:rPr>
              <a:t>denselben Prinzipien wie in den schriftlichen Klausuren</a:t>
            </a: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>
                <a:latin typeface="Book Antiqua" pitchFamily="18" charset="0"/>
              </a:rPr>
              <a:t>jeweils fünf bis acht Items, abhängig von Länge und Inhalt des </a:t>
            </a:r>
            <a:r>
              <a:rPr lang="de-AT" sz="2000" dirty="0" smtClean="0">
                <a:latin typeface="Book Antiqua" pitchFamily="18" charset="0"/>
              </a:rPr>
              <a:t>Textes</a:t>
            </a:r>
            <a:endParaRPr lang="de-AT" sz="2000" dirty="0">
              <a:latin typeface="Book Antiqua" pitchFamily="18" charset="0"/>
            </a:endParaRP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>
                <a:latin typeface="Book Antiqua" pitchFamily="18" charset="0"/>
              </a:rPr>
              <a:t>beide Aufgaben zusammen maximal 13 Items </a:t>
            </a: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>
                <a:latin typeface="Book Antiqua" pitchFamily="18" charset="0"/>
              </a:rPr>
              <a:t>jedes Item entspricht einem Punkt</a:t>
            </a: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>
                <a:latin typeface="Book Antiqua" pitchFamily="18" charset="0"/>
              </a:rPr>
              <a:t>jede </a:t>
            </a:r>
            <a:r>
              <a:rPr lang="de-AT" sz="2000" dirty="0" smtClean="0">
                <a:latin typeface="Book Antiqua" pitchFamily="18" charset="0"/>
              </a:rPr>
              <a:t>Aufgabe </a:t>
            </a:r>
            <a:r>
              <a:rPr lang="de-AT" sz="2000" dirty="0">
                <a:latin typeface="Book Antiqua" pitchFamily="18" charset="0"/>
              </a:rPr>
              <a:t>enthält Fragen, die mündlich zu beantworten sind</a:t>
            </a: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>
                <a:latin typeface="Book Antiqua" pitchFamily="18" charset="0"/>
              </a:rPr>
              <a:t>jede Aufgabe zum Leseverständnis enthält eine Frage zur Kernaussage des Textes (mit bis zu drei Punkten </a:t>
            </a:r>
            <a:r>
              <a:rPr lang="de-AT" sz="2000" dirty="0" smtClean="0">
                <a:latin typeface="Book Antiqua" pitchFamily="18" charset="0"/>
              </a:rPr>
              <a:t>zu bewerten</a:t>
            </a:r>
            <a:r>
              <a:rPr lang="de-AT" sz="2000" dirty="0">
                <a:latin typeface="Book Antiqua" pitchFamily="18" charset="0"/>
              </a:rPr>
              <a:t>)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299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89984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5496" y="1052736"/>
            <a:ext cx="9001000" cy="57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r>
              <a:rPr lang="de-DE" sz="3200" b="1" dirty="0" smtClean="0">
                <a:solidFill>
                  <a:srgbClr val="7030A0"/>
                </a:solidFill>
                <a:latin typeface="Book Antiqua" pitchFamily="18" charset="0"/>
              </a:rPr>
              <a:t>Umgang mit Körper- und Sinnesbehinderung</a:t>
            </a:r>
          </a:p>
          <a:p>
            <a:pPr algn="ctr">
              <a:defRPr/>
            </a:pPr>
            <a:r>
              <a:rPr lang="de-DE" sz="3200" b="1" dirty="0">
                <a:solidFill>
                  <a:srgbClr val="7030A0"/>
                </a:solidFill>
                <a:latin typeface="Book Antiqua" pitchFamily="18" charset="0"/>
              </a:rPr>
              <a:t>v</a:t>
            </a:r>
            <a:r>
              <a:rPr lang="de-DE" sz="3200" b="1" dirty="0" smtClean="0">
                <a:solidFill>
                  <a:srgbClr val="7030A0"/>
                </a:solidFill>
                <a:latin typeface="Book Antiqua" pitchFamily="18" charset="0"/>
              </a:rPr>
              <a:t>on Kandidat/</a:t>
            </a:r>
            <a:r>
              <a:rPr lang="de-DE" sz="3200" b="1" dirty="0" err="1" smtClean="0">
                <a:solidFill>
                  <a:srgbClr val="7030A0"/>
                </a:solidFill>
                <a:latin typeface="Book Antiqua" pitchFamily="18" charset="0"/>
              </a:rPr>
              <a:t>inn</a:t>
            </a:r>
            <a:r>
              <a:rPr lang="de-DE" sz="3200" b="1" dirty="0" smtClean="0">
                <a:solidFill>
                  <a:srgbClr val="7030A0"/>
                </a:solidFill>
                <a:latin typeface="Book Antiqua" pitchFamily="18" charset="0"/>
              </a:rPr>
              <a:t>/en</a:t>
            </a:r>
          </a:p>
          <a:p>
            <a:pPr algn="ctr">
              <a:defRPr/>
            </a:pPr>
            <a:endParaRPr lang="de-DE" b="1" dirty="0" smtClean="0">
              <a:latin typeface="Book Antiqua" pitchFamily="18" charset="0"/>
            </a:endParaRPr>
          </a:p>
          <a:p>
            <a:pPr algn="ctr">
              <a:defRPr/>
            </a:pPr>
            <a:endParaRPr lang="de-DE" b="1" dirty="0" smtClean="0">
              <a:latin typeface="Book Antiqua" pitchFamily="18" charset="0"/>
            </a:endParaRPr>
          </a:p>
          <a:p>
            <a:pPr marL="88900">
              <a:defRPr/>
            </a:pPr>
            <a:r>
              <a:rPr lang="de-DE" sz="2400" b="1" dirty="0" smtClean="0">
                <a:latin typeface="Book Antiqua" pitchFamily="18" charset="0"/>
              </a:rPr>
              <a:t>RPVO §3, Abs. 4:</a:t>
            </a:r>
          </a:p>
          <a:p>
            <a:pPr marL="88900">
              <a:lnSpc>
                <a:spcPct val="200000"/>
              </a:lnSpc>
              <a:defRPr/>
            </a:pPr>
            <a:r>
              <a:rPr lang="de-AT" sz="1600" dirty="0" smtClean="0">
                <a:latin typeface="Book Antiqua" panose="02040602050305030304" pitchFamily="18" charset="0"/>
              </a:rPr>
              <a:t>„</a:t>
            </a:r>
            <a:r>
              <a:rPr lang="de-AT" sz="1600" dirty="0">
                <a:latin typeface="Book Antiqua" panose="02040602050305030304" pitchFamily="18" charset="0"/>
              </a:rPr>
              <a:t>Im Falle einer Beeinträchtigung durch eine Körper- oder Sinnesbehinderung, die geeignet ist</a:t>
            </a:r>
            <a:r>
              <a:rPr lang="de-AT" sz="1600" dirty="0" smtClean="0">
                <a:latin typeface="Book Antiqua" panose="02040602050305030304" pitchFamily="18" charset="0"/>
              </a:rPr>
              <a:t>,</a:t>
            </a:r>
          </a:p>
          <a:p>
            <a:pPr marL="88900">
              <a:lnSpc>
                <a:spcPct val="200000"/>
              </a:lnSpc>
              <a:defRPr/>
            </a:pPr>
            <a:r>
              <a:rPr lang="de-AT" sz="1600" dirty="0" smtClean="0">
                <a:latin typeface="Book Antiqua" panose="02040602050305030304" pitchFamily="18" charset="0"/>
              </a:rPr>
              <a:t>das Prüfungsergebnis </a:t>
            </a:r>
            <a:r>
              <a:rPr lang="de-AT" sz="1600" dirty="0">
                <a:latin typeface="Book Antiqua" panose="02040602050305030304" pitchFamily="18" charset="0"/>
              </a:rPr>
              <a:t>zu beeinflussen, sind durch die </a:t>
            </a:r>
            <a:r>
              <a:rPr lang="de-A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Vorsitzende</a:t>
            </a:r>
            <a:r>
              <a:rPr lang="de-AT" sz="1600" dirty="0">
                <a:latin typeface="Book Antiqua" panose="02040602050305030304" pitchFamily="18" charset="0"/>
              </a:rPr>
              <a:t> oder den </a:t>
            </a:r>
            <a:r>
              <a:rPr lang="de-A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Vorsitzenden</a:t>
            </a:r>
          </a:p>
          <a:p>
            <a:pPr marL="88900">
              <a:lnSpc>
                <a:spcPct val="200000"/>
              </a:lnSpc>
              <a:defRPr/>
            </a:pPr>
            <a:r>
              <a:rPr lang="de-AT" sz="1600" dirty="0" smtClean="0">
                <a:latin typeface="Book Antiqua" panose="02040602050305030304" pitchFamily="18" charset="0"/>
              </a:rPr>
              <a:t>Vorkehrungen im organisatorischen </a:t>
            </a:r>
            <a:r>
              <a:rPr lang="de-AT" sz="1600" dirty="0">
                <a:latin typeface="Book Antiqua" panose="02040602050305030304" pitchFamily="18" charset="0"/>
              </a:rPr>
              <a:t>Ablauf und in der Durchführung der </a:t>
            </a:r>
            <a:r>
              <a:rPr lang="de-AT" sz="1600" dirty="0" smtClean="0">
                <a:latin typeface="Book Antiqua" panose="02040602050305030304" pitchFamily="18" charset="0"/>
              </a:rPr>
              <a:t>Reifeprüfung</a:t>
            </a:r>
          </a:p>
          <a:p>
            <a:pPr marL="88900">
              <a:lnSpc>
                <a:spcPct val="200000"/>
              </a:lnSpc>
              <a:defRPr/>
            </a:pPr>
            <a:r>
              <a:rPr lang="de-AT" sz="1600" dirty="0" smtClean="0">
                <a:latin typeface="Book Antiqua" panose="02040602050305030304" pitchFamily="18" charset="0"/>
              </a:rPr>
              <a:t>festzulegen</a:t>
            </a:r>
            <a:r>
              <a:rPr lang="de-AT" sz="1600" dirty="0">
                <a:latin typeface="Book Antiqua" panose="02040602050305030304" pitchFamily="18" charset="0"/>
              </a:rPr>
              <a:t>, die ohne Änderung des </a:t>
            </a:r>
            <a:r>
              <a:rPr lang="de-AT" sz="1600" dirty="0" smtClean="0">
                <a:latin typeface="Book Antiqua" panose="02040602050305030304" pitchFamily="18" charset="0"/>
              </a:rPr>
              <a:t>Anforderungsniveaus </a:t>
            </a:r>
            <a:r>
              <a:rPr lang="de-AT" sz="1600" dirty="0">
                <a:latin typeface="Book Antiqua" panose="02040602050305030304" pitchFamily="18" charset="0"/>
              </a:rPr>
              <a:t>eine nach Möglichkeit </a:t>
            </a:r>
            <a:r>
              <a:rPr lang="de-AT" sz="1600" dirty="0" smtClean="0">
                <a:latin typeface="Book Antiqua" panose="02040602050305030304" pitchFamily="18" charset="0"/>
              </a:rPr>
              <a:t>barrierefreie</a:t>
            </a:r>
          </a:p>
          <a:p>
            <a:pPr marL="88900">
              <a:lnSpc>
                <a:spcPct val="200000"/>
              </a:lnSpc>
              <a:defRPr/>
            </a:pPr>
            <a:r>
              <a:rPr lang="de-AT" sz="1600" dirty="0" smtClean="0">
                <a:latin typeface="Book Antiqua" panose="02040602050305030304" pitchFamily="18" charset="0"/>
              </a:rPr>
              <a:t>Ablegung </a:t>
            </a:r>
            <a:r>
              <a:rPr lang="de-AT" sz="1600" dirty="0">
                <a:latin typeface="Book Antiqua" panose="02040602050305030304" pitchFamily="18" charset="0"/>
              </a:rPr>
              <a:t>der Prüfung durch die betreffende </a:t>
            </a:r>
            <a:r>
              <a:rPr lang="de-AT" sz="1600" dirty="0" smtClean="0">
                <a:latin typeface="Book Antiqua" panose="02040602050305030304" pitchFamily="18" charset="0"/>
              </a:rPr>
              <a:t>Prüfungskandidatin </a:t>
            </a:r>
            <a:r>
              <a:rPr lang="de-AT" sz="1600" dirty="0">
                <a:latin typeface="Book Antiqua" panose="02040602050305030304" pitchFamily="18" charset="0"/>
              </a:rPr>
              <a:t>oder den </a:t>
            </a:r>
            <a:r>
              <a:rPr lang="de-AT" sz="1600" dirty="0" smtClean="0">
                <a:latin typeface="Book Antiqua" panose="02040602050305030304" pitchFamily="18" charset="0"/>
              </a:rPr>
              <a:t>betreffenden</a:t>
            </a:r>
          </a:p>
          <a:p>
            <a:pPr marL="88900">
              <a:lnSpc>
                <a:spcPct val="200000"/>
              </a:lnSpc>
              <a:defRPr/>
            </a:pPr>
            <a:r>
              <a:rPr lang="de-AT" sz="1600" dirty="0" smtClean="0">
                <a:latin typeface="Book Antiqua" panose="02040602050305030304" pitchFamily="18" charset="0"/>
              </a:rPr>
              <a:t>Prüfungskandidaten </a:t>
            </a:r>
            <a:r>
              <a:rPr lang="de-AT" sz="1600" dirty="0">
                <a:latin typeface="Book Antiqua" panose="02040602050305030304" pitchFamily="18" charset="0"/>
              </a:rPr>
              <a:t>ermöglichen. Die </a:t>
            </a:r>
            <a:r>
              <a:rPr lang="de-A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Schulleiterin</a:t>
            </a:r>
            <a:r>
              <a:rPr lang="de-AT" sz="1600" dirty="0">
                <a:latin typeface="Book Antiqua" panose="02040602050305030304" pitchFamily="18" charset="0"/>
              </a:rPr>
              <a:t> oder der </a:t>
            </a:r>
            <a:r>
              <a:rPr lang="de-A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Schulleiter</a:t>
            </a:r>
            <a:r>
              <a:rPr lang="de-AT" sz="1600" dirty="0" smtClean="0">
                <a:latin typeface="Book Antiqua" panose="02040602050305030304" pitchFamily="18" charset="0"/>
              </a:rPr>
              <a:t> </a:t>
            </a:r>
            <a:r>
              <a:rPr lang="de-AT" sz="1600" dirty="0">
                <a:latin typeface="Book Antiqua" panose="02040602050305030304" pitchFamily="18" charset="0"/>
              </a:rPr>
              <a:t>hat die </a:t>
            </a:r>
            <a:r>
              <a:rPr lang="de-AT" sz="1600" dirty="0" smtClean="0">
                <a:latin typeface="Book Antiqua" panose="02040602050305030304" pitchFamily="18" charset="0"/>
              </a:rPr>
              <a:t>erforderlichen</a:t>
            </a:r>
          </a:p>
          <a:p>
            <a:pPr marL="88900">
              <a:lnSpc>
                <a:spcPct val="200000"/>
              </a:lnSpc>
              <a:defRPr/>
            </a:pPr>
            <a:r>
              <a:rPr lang="de-AT" sz="1600" dirty="0" smtClean="0">
                <a:latin typeface="Book Antiqua" panose="02040602050305030304" pitchFamily="18" charset="0"/>
              </a:rPr>
              <a:t>Veranlassungen </a:t>
            </a:r>
            <a:r>
              <a:rPr lang="de-AT" sz="1600" dirty="0">
                <a:latin typeface="Book Antiqua" panose="02040602050305030304" pitchFamily="18" charset="0"/>
              </a:rPr>
              <a:t>zu treffen.“</a:t>
            </a:r>
            <a:endParaRPr lang="de-DE" sz="1600" b="1" dirty="0" smtClean="0">
              <a:latin typeface="Book Antiqua" pitchFamily="18" charset="0"/>
            </a:endParaRPr>
          </a:p>
          <a:p>
            <a:pPr algn="ctr">
              <a:lnSpc>
                <a:spcPct val="470000"/>
              </a:lnSpc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9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79240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5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8928992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Kompensationsprüfung: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A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</a:t>
            </a: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Lebende Fremdsprachen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r>
              <a:rPr lang="de-AT" sz="2000" b="1" dirty="0">
                <a:latin typeface="Book Antiqua" pitchFamily="18" charset="0"/>
              </a:rPr>
              <a:t>Prüfungsteil Sprechen </a:t>
            </a:r>
            <a:r>
              <a:rPr lang="de-AT" sz="2000" b="1" dirty="0" smtClean="0">
                <a:latin typeface="Book Antiqua" pitchFamily="18" charset="0"/>
              </a:rPr>
              <a:t> enthält einen Sprechauftrag</a:t>
            </a:r>
          </a:p>
          <a:p>
            <a:endParaRPr lang="de-AT" sz="2000" b="1" dirty="0">
              <a:latin typeface="Book Antiqua" pitchFamily="18" charset="0"/>
            </a:endParaRP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Sprechen zu </a:t>
            </a:r>
            <a:r>
              <a:rPr lang="de-AT" sz="2000" dirty="0">
                <a:latin typeface="Book Antiqua" pitchFamily="18" charset="0"/>
              </a:rPr>
              <a:t>einer in der Vorbereitungszeit bearbeiteten Themenstellung </a:t>
            </a:r>
            <a:r>
              <a:rPr lang="de-AT" sz="2000" dirty="0" smtClean="0">
                <a:latin typeface="Book Antiqua" pitchFamily="18" charset="0"/>
              </a:rPr>
              <a:t>(monologisch) </a:t>
            </a:r>
          </a:p>
          <a:p>
            <a:pPr marL="531813" lvl="1" indent="-355600">
              <a:buFont typeface="Symbol" panose="05050102010706020507" pitchFamily="18" charset="2"/>
              <a:buChar char="-"/>
            </a:pPr>
            <a:endParaRPr lang="de-AT" sz="2000" dirty="0" smtClean="0">
              <a:latin typeface="Book Antiqua" pitchFamily="18" charset="0"/>
            </a:endParaRP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situativer Rahmen in drei </a:t>
            </a:r>
            <a:r>
              <a:rPr lang="de-AT" sz="2000" dirty="0">
                <a:latin typeface="Book Antiqua" pitchFamily="18" charset="0"/>
              </a:rPr>
              <a:t>unterschiedliche Inhaltspunkte </a:t>
            </a:r>
            <a:r>
              <a:rPr lang="de-AT" sz="2000" dirty="0" smtClean="0">
                <a:latin typeface="Book Antiqua" pitchFamily="18" charset="0"/>
              </a:rPr>
              <a:t>gegliedert</a:t>
            </a:r>
          </a:p>
          <a:p>
            <a:pPr marL="531813" lvl="1" indent="-355600">
              <a:buFont typeface="Symbol" panose="05050102010706020507" pitchFamily="18" charset="2"/>
              <a:buChar char="-"/>
            </a:pPr>
            <a:endParaRPr lang="de-AT" sz="2000" dirty="0" smtClean="0">
              <a:latin typeface="Book Antiqua" pitchFamily="18" charset="0"/>
            </a:endParaRP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Rolle der Prüferin/des Prüfers: Beschränkung auf das Vorlesen der Aufgabenstellung und das Zeitmanagement </a:t>
            </a:r>
          </a:p>
          <a:p>
            <a:pPr marL="531813" lvl="1" indent="-355600">
              <a:buFont typeface="Symbol" panose="05050102010706020507" pitchFamily="18" charset="2"/>
              <a:buChar char="-"/>
            </a:pPr>
            <a:endParaRPr lang="de-AT" sz="2000" dirty="0">
              <a:latin typeface="Book Antiqua" pitchFamily="18" charset="0"/>
            </a:endParaRP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Wörterbücher </a:t>
            </a:r>
            <a:r>
              <a:rPr lang="de-AT" sz="2000" dirty="0">
                <a:latin typeface="Book Antiqua" pitchFamily="18" charset="0"/>
              </a:rPr>
              <a:t>sind nicht erlaubt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299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04131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5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 smtClean="0">
                <a:latin typeface="Tahoma" pitchFamily="34" charset="0"/>
              </a:rPr>
              <a:t> </a:t>
            </a:r>
            <a:endParaRPr lang="de-DE" sz="2400" dirty="0">
              <a:latin typeface="Tahoma" pitchFamily="34" charset="0"/>
            </a:endParaRP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7704856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Kompensationsprüfung: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A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</a:t>
            </a: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Lebende Fremdsprachen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r>
              <a:rPr lang="de-AT" sz="2000" b="1" dirty="0" smtClean="0">
                <a:latin typeface="Book Antiqua" pitchFamily="18" charset="0"/>
              </a:rPr>
              <a:t>Ablauf:</a:t>
            </a: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r>
              <a:rPr lang="de-AT" sz="2000" dirty="0">
                <a:latin typeface="Book Antiqua" pitchFamily="18" charset="0"/>
                <a:hlinkClick r:id="rId2"/>
              </a:rPr>
              <a:t>www.bifie.at/node/2318</a:t>
            </a:r>
            <a:r>
              <a:rPr lang="de-AT" sz="2000" dirty="0">
                <a:latin typeface="Book Antiqua" pitchFamily="18" charset="0"/>
              </a:rPr>
              <a:t>     </a:t>
            </a:r>
            <a:r>
              <a:rPr lang="de-AT" sz="2000" dirty="0" smtClean="0">
                <a:latin typeface="Book Antiqua" pitchFamily="18" charset="0"/>
              </a:rPr>
              <a:t/>
            </a:r>
            <a:br>
              <a:rPr lang="de-AT" sz="2000" dirty="0" smtClean="0">
                <a:latin typeface="Book Antiqua" pitchFamily="18" charset="0"/>
              </a:rPr>
            </a:br>
            <a:r>
              <a:rPr lang="de-AT" sz="2000" dirty="0" smtClean="0">
                <a:latin typeface="Book Antiqua" pitchFamily="18" charset="0"/>
              </a:rPr>
              <a:t>Leitfaden mit einem Beispiel</a:t>
            </a:r>
            <a:endParaRPr lang="de-AT" sz="2000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299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15398"/>
            <a:ext cx="8442325" cy="21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2603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5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 smtClean="0">
                <a:latin typeface="Tahoma" pitchFamily="34" charset="0"/>
              </a:rPr>
              <a:t> </a:t>
            </a:r>
            <a:endParaRPr lang="de-DE" sz="2400" dirty="0">
              <a:latin typeface="Tahoma" pitchFamily="34" charset="0"/>
            </a:endParaRP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8928992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e-AT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</a:t>
            </a: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Kompensationsprüfung: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A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</a:t>
            </a: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Mathematik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r>
              <a:rPr lang="de-AT" sz="2000" b="1" dirty="0" smtClean="0">
                <a:latin typeface="Book Antiqua" pitchFamily="18" charset="0"/>
              </a:rPr>
              <a:t>Konzeption</a:t>
            </a:r>
            <a:endParaRPr lang="de-AT" sz="2000" b="1" dirty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Grundlage: Kompetenzkatalog</a:t>
            </a: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>
                <a:latin typeface="Book Antiqua" pitchFamily="18" charset="0"/>
              </a:rPr>
              <a:t>fünf voneinander </a:t>
            </a:r>
            <a:r>
              <a:rPr lang="de-AT" sz="2000" dirty="0" smtClean="0">
                <a:latin typeface="Book Antiqua" pitchFamily="18" charset="0"/>
              </a:rPr>
              <a:t>unabhängige Aufgaben, jeweils </a:t>
            </a:r>
            <a:r>
              <a:rPr lang="de-AT" sz="2000" dirty="0">
                <a:latin typeface="Book Antiqua" pitchFamily="18" charset="0"/>
              </a:rPr>
              <a:t>in zwei Arbeitsaufträge </a:t>
            </a:r>
            <a:r>
              <a:rPr lang="de-AT" sz="2000" dirty="0" smtClean="0">
                <a:latin typeface="Book Antiqua" pitchFamily="18" charset="0"/>
              </a:rPr>
              <a:t>gegliedert</a:t>
            </a: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gewohnte Hilfsmittel</a:t>
            </a: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(</a:t>
            </a:r>
            <a:r>
              <a:rPr lang="de-AT" sz="2000" dirty="0">
                <a:latin typeface="Book Antiqua" pitchFamily="18" charset="0"/>
              </a:rPr>
              <a:t>Grund-)Wissen und (Grund-)Fertigkeiten </a:t>
            </a:r>
            <a:r>
              <a:rPr lang="de-AT" sz="2000" dirty="0" smtClean="0">
                <a:latin typeface="Book Antiqua" pitchFamily="18" charset="0"/>
              </a:rPr>
              <a:t>sind kompetenzorientiert nachzuweisen</a:t>
            </a: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>
                <a:latin typeface="Book Antiqua" pitchFamily="18" charset="0"/>
              </a:rPr>
              <a:t>entscheidende </a:t>
            </a:r>
            <a:r>
              <a:rPr lang="de-AT" sz="2000" dirty="0" smtClean="0">
                <a:latin typeface="Book Antiqua" pitchFamily="18" charset="0"/>
              </a:rPr>
              <a:t>Rolle: Kommunikation </a:t>
            </a:r>
            <a:r>
              <a:rPr lang="de-AT" sz="2000" dirty="0">
                <a:latin typeface="Book Antiqua" pitchFamily="18" charset="0"/>
              </a:rPr>
              <a:t>über mathematische </a:t>
            </a:r>
            <a:r>
              <a:rPr lang="de-AT" sz="2000" dirty="0" smtClean="0">
                <a:latin typeface="Book Antiqua" pitchFamily="18" charset="0"/>
              </a:rPr>
              <a:t>Inhalte</a:t>
            </a: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>
                <a:latin typeface="Book Antiqua" pitchFamily="18" charset="0"/>
              </a:rPr>
              <a:t>unbedingt </a:t>
            </a:r>
            <a:r>
              <a:rPr lang="de-AT" sz="2000" dirty="0" smtClean="0">
                <a:latin typeface="Book Antiqua" pitchFamily="18" charset="0"/>
              </a:rPr>
              <a:t>erforderlich: Kandidat/in kann ohne entsprechende </a:t>
            </a:r>
            <a:r>
              <a:rPr lang="de-AT" sz="2000" dirty="0">
                <a:latin typeface="Book Antiqua" pitchFamily="18" charset="0"/>
              </a:rPr>
              <a:t>Leitung durch </a:t>
            </a:r>
            <a:r>
              <a:rPr lang="de-AT" sz="2000" dirty="0" smtClean="0">
                <a:latin typeface="Book Antiqua" pitchFamily="18" charset="0"/>
              </a:rPr>
              <a:t>Prüfer/in seine/ihre </a:t>
            </a:r>
            <a:r>
              <a:rPr lang="de-AT" sz="2000" dirty="0">
                <a:latin typeface="Book Antiqua" pitchFamily="18" charset="0"/>
              </a:rPr>
              <a:t>Bearbeitung der Aufgaben </a:t>
            </a:r>
            <a:r>
              <a:rPr lang="de-AT" sz="2000" dirty="0" smtClean="0">
                <a:latin typeface="Book Antiqua" pitchFamily="18" charset="0"/>
              </a:rPr>
              <a:t>ausführlich präsentieren</a:t>
            </a:r>
            <a:endParaRPr lang="de-AT" sz="2000" dirty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299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37707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5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 smtClean="0">
                <a:latin typeface="Tahoma" pitchFamily="34" charset="0"/>
              </a:rPr>
              <a:t> </a:t>
            </a:r>
            <a:endParaRPr lang="de-DE" sz="2400" dirty="0">
              <a:latin typeface="Tahoma" pitchFamily="34" charset="0"/>
            </a:endParaRP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8928992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e-AT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</a:t>
            </a: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Kompensationsprüfung: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A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</a:t>
            </a: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Mathematik</a:t>
            </a:r>
          </a:p>
          <a:p>
            <a:endParaRPr lang="de-AT" sz="2000" b="1" dirty="0" smtClean="0">
              <a:latin typeface="Book Antiqua" pitchFamily="18" charset="0"/>
            </a:endParaRPr>
          </a:p>
          <a:p>
            <a:r>
              <a:rPr lang="de-AT" sz="2000" b="1" dirty="0" smtClean="0">
                <a:latin typeface="Book Antiqua" pitchFamily="18" charset="0"/>
              </a:rPr>
              <a:t>Konzeption</a:t>
            </a:r>
            <a:endParaRPr lang="de-AT" sz="2000" b="1" dirty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b="1" dirty="0" smtClean="0">
                <a:latin typeface="Book Antiqua" pitchFamily="18" charset="0"/>
              </a:rPr>
              <a:t>Leitfrage</a:t>
            </a:r>
            <a:r>
              <a:rPr lang="de-AT" sz="2000" dirty="0" smtClean="0">
                <a:latin typeface="Book Antiqua" pitchFamily="18" charset="0"/>
              </a:rPr>
              <a:t>: inhaltlicher </a:t>
            </a:r>
            <a:r>
              <a:rPr lang="de-AT" sz="2000" dirty="0">
                <a:latin typeface="Book Antiqua" pitchFamily="18" charset="0"/>
              </a:rPr>
              <a:t>und </a:t>
            </a:r>
            <a:r>
              <a:rPr lang="de-AT" sz="2000" dirty="0" smtClean="0">
                <a:latin typeface="Book Antiqua" pitchFamily="18" charset="0"/>
              </a:rPr>
              <a:t>thematischer </a:t>
            </a:r>
            <a:r>
              <a:rPr lang="de-AT" sz="2000" dirty="0">
                <a:latin typeface="Book Antiqua" pitchFamily="18" charset="0"/>
              </a:rPr>
              <a:t>Bezug auf die Grundkompetenzen des jeweiligen (</a:t>
            </a:r>
            <a:r>
              <a:rPr lang="de-AT" sz="2000" dirty="0" smtClean="0">
                <a:latin typeface="Book Antiqua" pitchFamily="18" charset="0"/>
              </a:rPr>
              <a:t>der Aufgabe </a:t>
            </a:r>
            <a:r>
              <a:rPr lang="de-AT" sz="2000" dirty="0">
                <a:latin typeface="Book Antiqua" pitchFamily="18" charset="0"/>
              </a:rPr>
              <a:t>entsprechenden) </a:t>
            </a:r>
            <a:r>
              <a:rPr lang="de-AT" sz="2000" dirty="0" smtClean="0">
                <a:latin typeface="Book Antiqua" pitchFamily="18" charset="0"/>
              </a:rPr>
              <a:t>Inhaltsbereiches</a:t>
            </a:r>
          </a:p>
          <a:p>
            <a:pPr marL="176213" lvl="1"/>
            <a:endParaRPr lang="de-AT" sz="2000" dirty="0" smtClean="0">
              <a:latin typeface="Book Antiqua" pitchFamily="18" charset="0"/>
            </a:endParaRP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b="1" dirty="0" smtClean="0">
                <a:latin typeface="Book Antiqua" pitchFamily="18" charset="0"/>
              </a:rPr>
              <a:t>eigener </a:t>
            </a:r>
            <a:r>
              <a:rPr lang="de-AT" sz="2000" b="1" dirty="0">
                <a:latin typeface="Book Antiqua" pitchFamily="18" charset="0"/>
              </a:rPr>
              <a:t>Aufgabentyp</a:t>
            </a:r>
            <a:r>
              <a:rPr lang="de-AT" sz="2000" dirty="0">
                <a:latin typeface="Book Antiqua" pitchFamily="18" charset="0"/>
              </a:rPr>
              <a:t>: einerseits </a:t>
            </a:r>
            <a:r>
              <a:rPr lang="de-AT" sz="2000" i="1" dirty="0">
                <a:latin typeface="Book Antiqua" pitchFamily="18" charset="0"/>
              </a:rPr>
              <a:t>verfahrensbasiert</a:t>
            </a:r>
            <a:r>
              <a:rPr lang="de-AT" sz="2000" dirty="0">
                <a:latin typeface="Book Antiqua" pitchFamily="18" charset="0"/>
              </a:rPr>
              <a:t> (im </a:t>
            </a:r>
            <a:r>
              <a:rPr lang="de-AT" sz="2000" dirty="0" smtClean="0">
                <a:latin typeface="Book Antiqua" pitchFamily="18" charset="0"/>
              </a:rPr>
              <a:t>Grundkompetenzteil), sodass </a:t>
            </a:r>
            <a:r>
              <a:rPr lang="de-AT" sz="2000" dirty="0">
                <a:latin typeface="Book Antiqua" pitchFamily="18" charset="0"/>
              </a:rPr>
              <a:t>die Bearbeitung eine direkte Anwendung eines (Standard-)Verfahrens verlangt, </a:t>
            </a:r>
            <a:r>
              <a:rPr lang="de-AT" sz="2000" dirty="0" smtClean="0">
                <a:latin typeface="Book Antiqua" pitchFamily="18" charset="0"/>
              </a:rPr>
              <a:t>andererseits (im </a:t>
            </a:r>
            <a:r>
              <a:rPr lang="de-AT" sz="2000" dirty="0">
                <a:latin typeface="Book Antiqua" pitchFamily="18" charset="0"/>
              </a:rPr>
              <a:t>Bereich der </a:t>
            </a:r>
            <a:r>
              <a:rPr lang="de-AT" sz="2000" dirty="0" smtClean="0">
                <a:latin typeface="Book Antiqua" pitchFamily="18" charset="0"/>
              </a:rPr>
              <a:t>Leitfrage) </a:t>
            </a:r>
            <a:r>
              <a:rPr lang="de-AT" sz="2000" i="1" dirty="0" smtClean="0">
                <a:latin typeface="Book Antiqua" pitchFamily="18" charset="0"/>
              </a:rPr>
              <a:t>verfahrensbildend</a:t>
            </a:r>
            <a:r>
              <a:rPr lang="de-AT" sz="2000" dirty="0" smtClean="0">
                <a:latin typeface="Book Antiqua" pitchFamily="18" charset="0"/>
              </a:rPr>
              <a:t>, d.h. Strategien müssen reflektiert wiedergegeben </a:t>
            </a:r>
            <a:r>
              <a:rPr lang="de-AT" sz="2000" dirty="0">
                <a:latin typeface="Book Antiqua" pitchFamily="18" charset="0"/>
              </a:rPr>
              <a:t>bzw. </a:t>
            </a:r>
            <a:r>
              <a:rPr lang="de-AT" sz="2000" dirty="0" smtClean="0">
                <a:latin typeface="Book Antiqua" pitchFamily="18" charset="0"/>
              </a:rPr>
              <a:t>dargestellt werden</a:t>
            </a:r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299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03564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5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 smtClean="0">
                <a:latin typeface="Tahoma" pitchFamily="34" charset="0"/>
              </a:rPr>
              <a:t> </a:t>
            </a:r>
            <a:endParaRPr lang="de-DE" sz="2400" dirty="0">
              <a:latin typeface="Tahoma" pitchFamily="34" charset="0"/>
            </a:endParaRP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8928992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e-AT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</a:t>
            </a: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Kompensationsprüfung: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A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</a:t>
            </a: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Mathematik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r>
              <a:rPr lang="de-AT" sz="2000" b="1" dirty="0" smtClean="0">
                <a:latin typeface="Book Antiqua" pitchFamily="18" charset="0"/>
              </a:rPr>
              <a:t>Beurteilung</a:t>
            </a:r>
            <a:endParaRPr lang="de-AT" sz="2000" b="1" dirty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 smtClean="0">
                <a:latin typeface="Book Antiqua" pitchFamily="18" charset="0"/>
              </a:rPr>
              <a:t>Kandidatinnen </a:t>
            </a:r>
            <a:r>
              <a:rPr lang="de-AT" sz="2000" dirty="0">
                <a:latin typeface="Book Antiqua" pitchFamily="18" charset="0"/>
              </a:rPr>
              <a:t>und Kandidaten, die in dieser Prüfungssituation mit der Prüferin/dem Prüfer nicht in </a:t>
            </a:r>
            <a:r>
              <a:rPr lang="de-AT" sz="2000" dirty="0" smtClean="0">
                <a:latin typeface="Book Antiqua" pitchFamily="18" charset="0"/>
              </a:rPr>
              <a:t>kommunikativen „</a:t>
            </a:r>
            <a:r>
              <a:rPr lang="de-AT" sz="2000" dirty="0">
                <a:latin typeface="Book Antiqua" pitchFamily="18" charset="0"/>
              </a:rPr>
              <a:t>Austausch“ treten und ihre Überlegungen nicht unter korrekter Verwendung der </a:t>
            </a:r>
            <a:r>
              <a:rPr lang="de-AT" sz="2000" dirty="0" smtClean="0">
                <a:latin typeface="Book Antiqua" pitchFamily="18" charset="0"/>
              </a:rPr>
              <a:t>Fachsprache im </a:t>
            </a:r>
            <a:r>
              <a:rPr lang="de-AT" sz="2000" dirty="0">
                <a:latin typeface="Book Antiqua" pitchFamily="18" charset="0"/>
              </a:rPr>
              <a:t>Grundkompetenzbereich ausführlich darlegen, kann die entsprechende Kompetenz nicht </a:t>
            </a:r>
            <a:r>
              <a:rPr lang="de-AT" sz="2000" dirty="0" smtClean="0">
                <a:latin typeface="Book Antiqua" pitchFamily="18" charset="0"/>
              </a:rPr>
              <a:t>bescheinigt werden</a:t>
            </a:r>
          </a:p>
          <a:p>
            <a:pPr marL="531813" lvl="1" indent="-355600">
              <a:buFont typeface="Symbol" panose="05050102010706020507" pitchFamily="18" charset="2"/>
              <a:buChar char="-"/>
            </a:pPr>
            <a:r>
              <a:rPr lang="de-AT" sz="2000" dirty="0">
                <a:latin typeface="Book Antiqua" pitchFamily="18" charset="0"/>
              </a:rPr>
              <a:t>Hinweise zur Leitfrage für Lehrer/innen</a:t>
            </a:r>
            <a:r>
              <a:rPr lang="de-AT" sz="2000" dirty="0" smtClean="0">
                <a:latin typeface="Book Antiqua" pitchFamily="18" charset="0"/>
              </a:rPr>
              <a:t>:  Auflistung von Aspekten, die besprochen werden sollten</a:t>
            </a:r>
          </a:p>
          <a:p>
            <a:pPr marL="176213" lvl="1"/>
            <a:endParaRPr lang="de-AT" sz="2000" dirty="0">
              <a:latin typeface="Book Antiqua" pitchFamily="18" charset="0"/>
            </a:endParaRPr>
          </a:p>
          <a:p>
            <a:pPr marL="176213" lvl="1"/>
            <a:r>
              <a:rPr lang="de-AT" sz="2000" dirty="0" smtClean="0">
                <a:latin typeface="Book Antiqua" pitchFamily="18" charset="0"/>
                <a:hlinkClick r:id="rId2"/>
              </a:rPr>
              <a:t>www.bifie.at/node/2319</a:t>
            </a:r>
            <a:endParaRPr lang="de-AT" sz="2000" dirty="0" smtClean="0">
              <a:latin typeface="Book Antiqua" pitchFamily="18" charset="0"/>
            </a:endParaRPr>
          </a:p>
          <a:p>
            <a:pPr marL="176213" lvl="1"/>
            <a:r>
              <a:rPr lang="de-AT" sz="2000" dirty="0" smtClean="0">
                <a:latin typeface="Book Antiqua" pitchFamily="18" charset="0"/>
              </a:rPr>
              <a:t>Leitfaden und Beispiel</a:t>
            </a:r>
            <a:endParaRPr lang="de-AT" sz="2000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299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278704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5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 smtClean="0">
                <a:latin typeface="Tahoma" pitchFamily="34" charset="0"/>
              </a:rPr>
              <a:t> </a:t>
            </a:r>
            <a:endParaRPr lang="de-DE" sz="2400" dirty="0">
              <a:latin typeface="Tahoma" pitchFamily="34" charset="0"/>
            </a:endParaRP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7704856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e-AT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</a:t>
            </a: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Kompensationsprüfung: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A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</a:t>
            </a: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Griechisch/ Latein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176213" lvl="1"/>
            <a:endParaRPr lang="de-AT" sz="2000" dirty="0">
              <a:latin typeface="Book Antiqua" pitchFamily="18" charset="0"/>
            </a:endParaRPr>
          </a:p>
          <a:p>
            <a:pPr marL="176213" lvl="1"/>
            <a:r>
              <a:rPr lang="de-AT" sz="2000" dirty="0" smtClean="0">
                <a:latin typeface="Book Antiqua" pitchFamily="18" charset="0"/>
                <a:hlinkClick r:id="rId2"/>
              </a:rPr>
              <a:t>www.bifie.at/node/2317</a:t>
            </a:r>
            <a:endParaRPr lang="de-AT" sz="2000" dirty="0" smtClean="0">
              <a:latin typeface="Book Antiqua" pitchFamily="18" charset="0"/>
            </a:endParaRPr>
          </a:p>
          <a:p>
            <a:pPr marL="176213" lvl="1"/>
            <a:endParaRPr lang="de-AT" sz="2000" dirty="0">
              <a:latin typeface="Book Antiqua" pitchFamily="18" charset="0"/>
            </a:endParaRPr>
          </a:p>
          <a:p>
            <a:pPr marL="176213" lvl="1"/>
            <a:r>
              <a:rPr lang="de-AT" sz="2000" dirty="0" smtClean="0">
                <a:latin typeface="Book Antiqua" pitchFamily="18" charset="0"/>
              </a:rPr>
              <a:t>Leitfaden und Beispiel</a:t>
            </a:r>
            <a:endParaRPr lang="de-AT" sz="2000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299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984536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1196975"/>
            <a:ext cx="7056884" cy="55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 smtClean="0">
                <a:latin typeface="Tahoma" pitchFamily="34" charset="0"/>
              </a:rPr>
              <a:t> </a:t>
            </a:r>
            <a:endParaRPr lang="de-DE" sz="2400" dirty="0">
              <a:latin typeface="Tahoma" pitchFamily="34" charset="0"/>
            </a:endParaRP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037164"/>
            <a:ext cx="8928992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e-AT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Mündliche </a:t>
            </a:r>
            <a:r>
              <a:rPr lang="de-AT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Kompensationsprüfung: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AT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nicht standardisierte Klausuren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indent="266700">
              <a:lnSpc>
                <a:spcPct val="80000"/>
              </a:lnSpc>
              <a:spcBef>
                <a:spcPct val="20000"/>
              </a:spcBef>
            </a:pPr>
            <a:r>
              <a:rPr lang="de-AT" sz="2400" b="1" dirty="0" smtClean="0">
                <a:latin typeface="Book Antiqua" pitchFamily="18" charset="0"/>
              </a:rPr>
              <a:t>Aufgaben </a:t>
            </a:r>
          </a:p>
          <a:p>
            <a:pPr marL="447675" indent="4476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ook Antiqua" pitchFamily="18" charset="0"/>
              </a:rPr>
              <a:t>werden von Prüfer/in erstellt</a:t>
            </a:r>
          </a:p>
          <a:p>
            <a:pPr marL="447675" indent="4476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AT" sz="2400" dirty="0">
                <a:latin typeface="Book Antiqua" pitchFamily="18" charset="0"/>
              </a:rPr>
              <a:t>b</a:t>
            </a:r>
            <a:r>
              <a:rPr lang="de-AT" sz="2400" dirty="0" smtClean="0">
                <a:latin typeface="Book Antiqua" pitchFamily="18" charset="0"/>
              </a:rPr>
              <a:t>eziehen sich auf die Klausur</a:t>
            </a:r>
          </a:p>
          <a:p>
            <a:pPr marL="895350" indent="-4476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AT" sz="2400" dirty="0">
                <a:latin typeface="Book Antiqua" pitchFamily="18" charset="0"/>
              </a:rPr>
              <a:t>ü</a:t>
            </a:r>
            <a:r>
              <a:rPr lang="de-AT" sz="2400" dirty="0" smtClean="0">
                <a:latin typeface="Book Antiqua" pitchFamily="18" charset="0"/>
              </a:rPr>
              <a:t>berprüfen Kompetenzen der unmittelbar vorangegangenen Klausur</a:t>
            </a:r>
          </a:p>
          <a:p>
            <a:pPr algn="ctr">
              <a:spcBef>
                <a:spcPct val="20000"/>
              </a:spcBef>
            </a:pPr>
            <a:endParaRPr lang="de-AT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de-AT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176213" lvl="1"/>
            <a:endParaRPr lang="de-AT" sz="2000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  <a:p>
            <a:endParaRPr lang="de-AT" sz="2000" b="1" dirty="0" smtClean="0">
              <a:latin typeface="Book Antiqua" pitchFamily="18" charset="0"/>
            </a:endParaRPr>
          </a:p>
          <a:p>
            <a:endParaRPr lang="de-AT" sz="2000" b="1" dirty="0">
              <a:latin typeface="Book Antiqua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24750" y="2781299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960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676400" y="304800"/>
            <a:ext cx="57150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Neue Reifeprüfung </a:t>
            </a:r>
            <a:r>
              <a:rPr lang="de-DE" sz="2400" b="1" dirty="0">
                <a:latin typeface="Book Antiqua" panose="02040602050305030304" pitchFamily="18" charset="0"/>
              </a:rPr>
              <a:t>AHS</a:t>
            </a:r>
          </a:p>
          <a:p>
            <a:pPr>
              <a:defRPr/>
            </a:pPr>
            <a:r>
              <a:rPr lang="de-DE" sz="1400" b="1" dirty="0" smtClean="0">
                <a:latin typeface="Book Antiqua" panose="02040602050305030304" pitchFamily="18" charset="0"/>
              </a:rPr>
              <a:t>Stand 01. Oktober 2014</a:t>
            </a:r>
            <a:endParaRPr lang="de-DE" sz="1400" b="1" dirty="0">
              <a:latin typeface="Book Antiqua" panose="02040602050305030304" pitchFamily="18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" y="1014166"/>
            <a:ext cx="9144000" cy="563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3200" b="1" dirty="0" smtClean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000" dirty="0" smtClean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sz="32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3. Säule: Mündliche Reifeprüfung</a:t>
            </a:r>
            <a:endParaRPr lang="de-DE" sz="3200" b="1" dirty="0" smtClean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800" dirty="0" smtClean="0">
              <a:latin typeface="Book Antiqua" panose="02040602050305030304" pitchFamily="18" charset="0"/>
            </a:endParaRPr>
          </a:p>
          <a:p>
            <a:pPr defTabSz="771525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24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3600" b="1" dirty="0" smtClean="0">
                <a:latin typeface="Tahoma" pitchFamily="34" charset="0"/>
              </a:rPr>
              <a:t> 	</a:t>
            </a:r>
            <a:endParaRPr lang="de-DE" sz="2400" b="1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</a:p>
          <a:p>
            <a:pPr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</p:txBody>
      </p:sp>
      <p:pic>
        <p:nvPicPr>
          <p:cNvPr id="8" name="Picture 8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059"/>
            <a:ext cx="1080120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08560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1520" y="1052736"/>
            <a:ext cx="8712968" cy="545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3. </a:t>
            </a:r>
            <a:r>
              <a:rPr lang="de-D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Säule: Mündliche Reifeprüfung</a:t>
            </a:r>
          </a:p>
          <a:p>
            <a:pPr algn="ctr"/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(RPVO § 27 bis 30)</a:t>
            </a:r>
            <a:endParaRPr lang="de-DE" sz="24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/>
            <a:endParaRPr lang="de-DE" sz="2000" dirty="0">
              <a:solidFill>
                <a:srgbClr val="0066CC"/>
              </a:solidFill>
              <a:latin typeface="Book Antiqua" pitchFamily="18" charset="0"/>
            </a:endParaRPr>
          </a:p>
          <a:p>
            <a:pPr>
              <a:tabLst>
                <a:tab pos="357188" algn="l"/>
              </a:tabLst>
            </a:pPr>
            <a:r>
              <a:rPr lang="de-DE" sz="2400" b="1" dirty="0" smtClean="0">
                <a:latin typeface="Book Antiqua" pitchFamily="18" charset="0"/>
              </a:rPr>
              <a:t>-	vgl</a:t>
            </a:r>
            <a:r>
              <a:rPr lang="de-DE" sz="2400" b="1" dirty="0">
                <a:latin typeface="Book Antiqua" pitchFamily="18" charset="0"/>
              </a:rPr>
              <a:t>. Handreichung des </a:t>
            </a:r>
            <a:r>
              <a:rPr lang="de-DE" sz="2400" b="1" dirty="0" smtClean="0">
                <a:latin typeface="Book Antiqua" pitchFamily="18" charset="0"/>
              </a:rPr>
              <a:t>BMBF „Mündliche Reifeprüfung“</a:t>
            </a:r>
          </a:p>
          <a:p>
            <a:r>
              <a:rPr lang="de-DE" sz="800" dirty="0" smtClean="0">
                <a:latin typeface="Book Antiqua" pitchFamily="18" charset="0"/>
              </a:rPr>
              <a:t>	</a:t>
            </a:r>
          </a:p>
          <a:p>
            <a:pPr marL="342900" indent="-342900">
              <a:buFontTx/>
              <a:buChar char="-"/>
              <a:tabLst>
                <a:tab pos="357188" algn="l"/>
              </a:tabLst>
            </a:pPr>
            <a:r>
              <a:rPr lang="de-DE" sz="2400" b="1" dirty="0" smtClean="0">
                <a:latin typeface="Book Antiqua" pitchFamily="18" charset="0"/>
              </a:rPr>
              <a:t>Leitfäden</a:t>
            </a:r>
            <a:r>
              <a:rPr lang="de-DE" sz="2400" dirty="0" smtClean="0">
                <a:latin typeface="Book Antiqua" pitchFamily="18" charset="0"/>
              </a:rPr>
              <a:t> zu den einzelnen Prüfungsgebieten</a:t>
            </a:r>
          </a:p>
          <a:p>
            <a:pPr marL="895350">
              <a:tabLst>
                <a:tab pos="357188" algn="l"/>
              </a:tabLst>
            </a:pPr>
            <a:r>
              <a:rPr lang="de-DE" sz="2000" dirty="0" smtClean="0">
                <a:solidFill>
                  <a:srgbClr val="000000"/>
                </a:solidFill>
                <a:latin typeface="Book Antiqua" pitchFamily="18" charset="0"/>
                <a:hlinkClick r:id="rId2"/>
              </a:rPr>
              <a:t>https</a:t>
            </a:r>
            <a:r>
              <a:rPr lang="de-DE" sz="2000" dirty="0">
                <a:solidFill>
                  <a:srgbClr val="000000"/>
                </a:solidFill>
                <a:latin typeface="Book Antiqua" pitchFamily="18" charset="0"/>
                <a:hlinkClick r:id="rId2"/>
              </a:rPr>
              <a:t>://</a:t>
            </a:r>
            <a:r>
              <a:rPr lang="de-DE" sz="2000" dirty="0" smtClean="0">
                <a:solidFill>
                  <a:srgbClr val="000000"/>
                </a:solidFill>
                <a:latin typeface="Book Antiqua" pitchFamily="18" charset="0"/>
                <a:hlinkClick r:id="rId2"/>
              </a:rPr>
              <a:t>www.bmbf.gv.at/schulen/unterricht/ba/</a:t>
            </a:r>
            <a:br>
              <a:rPr lang="de-DE" sz="2000" dirty="0" smtClean="0">
                <a:solidFill>
                  <a:srgbClr val="000000"/>
                </a:solidFill>
                <a:latin typeface="Book Antiqua" pitchFamily="18" charset="0"/>
                <a:hlinkClick r:id="rId2"/>
              </a:rPr>
            </a:br>
            <a:r>
              <a:rPr lang="de-DE" sz="2000" dirty="0" smtClean="0">
                <a:solidFill>
                  <a:srgbClr val="000000"/>
                </a:solidFill>
                <a:latin typeface="Book Antiqua" pitchFamily="18" charset="0"/>
                <a:hlinkClick r:id="rId2"/>
              </a:rPr>
              <a:t>reifepruefung.html#headline121</a:t>
            </a:r>
            <a:r>
              <a:rPr lang="de-DE" sz="2000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endParaRPr lang="de-DE" sz="2000" dirty="0">
              <a:solidFill>
                <a:srgbClr val="000000"/>
              </a:solidFill>
              <a:latin typeface="Book Antiqua" pitchFamily="18" charset="0"/>
            </a:endParaRPr>
          </a:p>
          <a:p>
            <a:endParaRPr lang="de-DE" sz="800" dirty="0" smtClean="0">
              <a:latin typeface="Book Antiqua" pitchFamily="18" charset="0"/>
            </a:endParaRPr>
          </a:p>
          <a:p>
            <a:pPr defTabSz="357188"/>
            <a:r>
              <a:rPr lang="de-DE" sz="2000" dirty="0" smtClean="0">
                <a:latin typeface="Book Antiqua" pitchFamily="18" charset="0"/>
              </a:rPr>
              <a:t>-	</a:t>
            </a:r>
            <a:r>
              <a:rPr lang="de-DE" sz="2000" b="1" dirty="0" smtClean="0">
                <a:latin typeface="Book Antiqua" pitchFamily="18" charset="0"/>
              </a:rPr>
              <a:t>RPVO </a:t>
            </a:r>
            <a:r>
              <a:rPr lang="de-DE" sz="2000" b="1" dirty="0">
                <a:latin typeface="Book Antiqua" pitchFamily="18" charset="0"/>
              </a:rPr>
              <a:t> </a:t>
            </a:r>
            <a:r>
              <a:rPr lang="de-DE" sz="2000" b="1" dirty="0" smtClean="0">
                <a:latin typeface="Book Antiqua" pitchFamily="18" charset="0"/>
              </a:rPr>
              <a:t>§ 27:</a:t>
            </a:r>
            <a:endParaRPr lang="de-DE" sz="2000" b="1" dirty="0">
              <a:latin typeface="Book Antiqua" pitchFamily="18" charset="0"/>
            </a:endParaRPr>
          </a:p>
          <a:p>
            <a:pPr marL="357188" defTabSz="712788">
              <a:buFont typeface="Arial" charset="0"/>
              <a:buChar char="•"/>
            </a:pPr>
            <a:r>
              <a:rPr lang="de-DE" sz="2400" b="1" dirty="0">
                <a:latin typeface="Book Antiqua" pitchFamily="18" charset="0"/>
              </a:rPr>
              <a:t> 	2 </a:t>
            </a:r>
            <a:r>
              <a:rPr lang="de-DE" sz="2400" b="1" dirty="0" smtClean="0">
                <a:latin typeface="Book Antiqua" pitchFamily="18" charset="0"/>
              </a:rPr>
              <a:t>Teilprüfungen </a:t>
            </a:r>
            <a:r>
              <a:rPr lang="de-DE" sz="2400" dirty="0" smtClean="0">
                <a:latin typeface="Book Antiqua" pitchFamily="18" charset="0"/>
              </a:rPr>
              <a:t>(bei </a:t>
            </a:r>
            <a:r>
              <a:rPr lang="de-DE" sz="2400" dirty="0">
                <a:latin typeface="Book Antiqua" pitchFamily="18" charset="0"/>
              </a:rPr>
              <a:t>4 </a:t>
            </a:r>
            <a:r>
              <a:rPr lang="de-DE" sz="2400" dirty="0" smtClean="0">
                <a:latin typeface="Book Antiqua" pitchFamily="18" charset="0"/>
              </a:rPr>
              <a:t>Klausuren) oder</a:t>
            </a:r>
            <a:endParaRPr lang="de-DE" sz="2400" dirty="0">
              <a:latin typeface="Book Antiqua" pitchFamily="18" charset="0"/>
            </a:endParaRPr>
          </a:p>
          <a:p>
            <a:pPr defTabSz="712788"/>
            <a:r>
              <a:rPr lang="de-DE" sz="2400" b="1" dirty="0">
                <a:latin typeface="Book Antiqua" pitchFamily="18" charset="0"/>
              </a:rPr>
              <a:t> 	3 </a:t>
            </a:r>
            <a:r>
              <a:rPr lang="de-DE" sz="2400" b="1" dirty="0" smtClean="0">
                <a:latin typeface="Book Antiqua" pitchFamily="18" charset="0"/>
              </a:rPr>
              <a:t>Teilprüfungen </a:t>
            </a:r>
            <a:r>
              <a:rPr lang="de-DE" sz="2400" dirty="0">
                <a:latin typeface="Book Antiqua" pitchFamily="18" charset="0"/>
              </a:rPr>
              <a:t>(bei 3 Klausuren)</a:t>
            </a:r>
          </a:p>
          <a:p>
            <a:pPr defTabSz="712788"/>
            <a:r>
              <a:rPr lang="de-DE" sz="2400" dirty="0" smtClean="0">
                <a:solidFill>
                  <a:srgbClr val="C00000"/>
                </a:solidFill>
                <a:latin typeface="Book Antiqua" pitchFamily="18" charset="0"/>
              </a:rPr>
              <a:t>	</a:t>
            </a:r>
            <a:r>
              <a:rPr lang="de-DE" sz="2200" dirty="0" smtClean="0">
                <a:solidFill>
                  <a:srgbClr val="6D7C83"/>
                </a:solidFill>
                <a:latin typeface="Book Antiqua" pitchFamily="18" charset="0"/>
              </a:rPr>
              <a:t>aus inhaltlich und fachlich unterschiedlichen Prüfungsgebieten</a:t>
            </a:r>
          </a:p>
          <a:p>
            <a:pPr defTabSz="712788"/>
            <a:r>
              <a:rPr lang="de-DE" sz="2200" dirty="0" smtClean="0">
                <a:solidFill>
                  <a:srgbClr val="6D7C83"/>
                </a:solidFill>
                <a:latin typeface="Book Antiqua" pitchFamily="18" charset="0"/>
              </a:rPr>
              <a:t>	</a:t>
            </a:r>
            <a:r>
              <a:rPr lang="de-DE" sz="2000" dirty="0" smtClean="0">
                <a:solidFill>
                  <a:srgbClr val="6D7C83"/>
                </a:solidFill>
                <a:latin typeface="Book Antiqua" pitchFamily="18" charset="0"/>
              </a:rPr>
              <a:t>(aber z.B. ME und IU oder BE und BGW möglich)</a:t>
            </a:r>
          </a:p>
          <a:p>
            <a:pPr marL="357188" defTabSz="712788">
              <a:buFont typeface="Arial" charset="0"/>
              <a:buChar char="•"/>
            </a:pPr>
            <a:r>
              <a:rPr lang="de-DE" sz="2400" b="1" dirty="0" smtClean="0">
                <a:latin typeface="Book Antiqua" pitchFamily="18" charset="0"/>
              </a:rPr>
              <a:t> 	Prüfungsgebiete </a:t>
            </a:r>
            <a:r>
              <a:rPr lang="de-DE" sz="2400" b="1" dirty="0">
                <a:latin typeface="Book Antiqua" pitchFamily="18" charset="0"/>
              </a:rPr>
              <a:t>frei wählbar</a:t>
            </a:r>
          </a:p>
          <a:p>
            <a:pPr defTabSz="552450">
              <a:tabLst>
                <a:tab pos="712788" algn="l"/>
              </a:tabLst>
            </a:pPr>
            <a:r>
              <a:rPr lang="de-DE" sz="2400" dirty="0">
                <a:latin typeface="Book Antiqua" pitchFamily="18" charset="0"/>
              </a:rPr>
              <a:t>	</a:t>
            </a:r>
            <a:r>
              <a:rPr lang="de-DE" sz="2000" dirty="0" smtClean="0">
                <a:latin typeface="Book Antiqua" pitchFamily="18" charset="0"/>
              </a:rPr>
              <a:t>(ohne Vorgaben, außer: Schwerpunkt mit mind. 8 JWST</a:t>
            </a:r>
          </a:p>
          <a:p>
            <a:pPr defTabSz="552450">
              <a:tabLst>
                <a:tab pos="712788" algn="l"/>
              </a:tabLst>
            </a:pPr>
            <a:r>
              <a:rPr lang="de-DE" sz="2000" dirty="0" smtClean="0">
                <a:latin typeface="Book Antiqua" pitchFamily="18" charset="0"/>
              </a:rPr>
              <a:t>	in der OS muss sich in einer der 3 Säulen abbilden)</a:t>
            </a:r>
            <a:endParaRPr lang="de-DE" sz="2000" b="1" dirty="0">
              <a:latin typeface="Book Antiqua" pitchFamily="18" charset="0"/>
            </a:endParaRPr>
          </a:p>
          <a:p>
            <a:pPr algn="ctr"/>
            <a:endParaRPr lang="de-DE" sz="2400" b="1" dirty="0">
              <a:latin typeface="Tahoma" pitchFamily="34" charset="0"/>
            </a:endParaRPr>
          </a:p>
          <a:p>
            <a:pPr algn="ctr"/>
            <a:endParaRPr lang="de-DE" sz="2400" b="1" dirty="0">
              <a:latin typeface="Tahoma" pitchFamily="34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9" name="Picture 6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744263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9512" y="1196975"/>
            <a:ext cx="7740526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sz="3600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AT" b="1" dirty="0">
              <a:solidFill>
                <a:srgbClr val="0066CC"/>
              </a:solidFill>
            </a:endParaRPr>
          </a:p>
          <a:p>
            <a:pPr eaLnBrk="1" hangingPunct="1"/>
            <a:endParaRPr lang="de-DE" sz="2000" dirty="0">
              <a:latin typeface="Tahoma" pitchFamily="34" charset="0"/>
            </a:endParaRPr>
          </a:p>
          <a:p>
            <a:pPr algn="ctr" eaLnBrk="1" hangingPunct="1"/>
            <a:endParaRPr lang="de-DE" sz="2000" dirty="0">
              <a:latin typeface="Tahoma" pitchFamily="34" charset="0"/>
            </a:endParaRPr>
          </a:p>
          <a:p>
            <a:pPr eaLnBrk="1" hangingPunct="1"/>
            <a:r>
              <a:rPr lang="de-DE" sz="2400" dirty="0">
                <a:latin typeface="Tahoma" pitchFamily="34" charset="0"/>
              </a:rPr>
              <a:t> </a:t>
            </a:r>
          </a:p>
          <a:p>
            <a:pPr eaLnBrk="1" hangingPunct="1"/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2400" dirty="0">
              <a:latin typeface="Tahoma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95288" y="1052737"/>
            <a:ext cx="813715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e-AT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Wählbare Prüfungsgebiete: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AT" sz="2000" b="1" dirty="0" smtClean="0">
                <a:latin typeface="Book Antiqua" pitchFamily="18" charset="0"/>
              </a:rPr>
              <a:t>grundsätzlich</a:t>
            </a:r>
            <a:r>
              <a:rPr lang="de-AT" sz="2000" b="1" dirty="0">
                <a:latin typeface="Book Antiqua" pitchFamily="18" charset="0"/>
              </a:rPr>
              <a:t>: </a:t>
            </a:r>
            <a:r>
              <a:rPr lang="de-AT" sz="2000" dirty="0">
                <a:latin typeface="Book Antiqua" pitchFamily="18" charset="0"/>
              </a:rPr>
              <a:t>alle bis zumindest zur vorletzten Schulstufe besuchten </a:t>
            </a:r>
            <a:r>
              <a:rPr lang="de-AT" sz="2000" dirty="0" smtClean="0">
                <a:latin typeface="Book Antiqua" pitchFamily="18" charset="0"/>
              </a:rPr>
              <a:t>(schulautonomen) Gegenstände </a:t>
            </a:r>
            <a:r>
              <a:rPr lang="de-AT" sz="2000" dirty="0">
                <a:latin typeface="Book Antiqua" pitchFamily="18" charset="0"/>
              </a:rPr>
              <a:t>mit mindestens </a:t>
            </a:r>
            <a:r>
              <a:rPr lang="de-AT" sz="2000" dirty="0" smtClean="0">
                <a:latin typeface="Book Antiqua" pitchFamily="18" charset="0"/>
              </a:rPr>
              <a:t> 4 JWST in </a:t>
            </a:r>
            <a:r>
              <a:rPr lang="de-AT" sz="2000" dirty="0">
                <a:latin typeface="Book Antiqua" pitchFamily="18" charset="0"/>
              </a:rPr>
              <a:t>der OS </a:t>
            </a:r>
            <a:r>
              <a:rPr lang="de-AT" sz="2000" dirty="0" smtClean="0">
                <a:latin typeface="Book Antiqua" pitchFamily="18" charset="0"/>
              </a:rPr>
              <a:t>(</a:t>
            </a:r>
            <a:r>
              <a:rPr lang="de-AT" sz="2000" dirty="0">
                <a:latin typeface="Book Antiqua" pitchFamily="18" charset="0"/>
              </a:rPr>
              <a:t>also auch vertiefende WPG mit 4 </a:t>
            </a:r>
            <a:r>
              <a:rPr lang="de-AT" sz="2000" dirty="0" smtClean="0">
                <a:latin typeface="Book Antiqua" pitchFamily="18" charset="0"/>
              </a:rPr>
              <a:t>JWST) – </a:t>
            </a:r>
            <a:r>
              <a:rPr lang="de-AT" sz="2000" b="1" dirty="0" smtClean="0">
                <a:latin typeface="Book Antiqua" pitchFamily="18" charset="0"/>
              </a:rPr>
              <a:t>vgl. Erhebung</a:t>
            </a:r>
            <a:endParaRPr lang="de-AT" sz="2000" b="1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de-AT" sz="5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b="1" dirty="0">
                <a:latin typeface="Book Antiqua" pitchFamily="18" charset="0"/>
              </a:rPr>
              <a:t>Ausnahmen:</a:t>
            </a:r>
          </a:p>
          <a:p>
            <a:pPr marL="704850" indent="-34290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de-AT" sz="2000" dirty="0" smtClean="0">
                <a:latin typeface="Book Antiqua" pitchFamily="18" charset="0"/>
              </a:rPr>
              <a:t>zusätzlicher WPG lebende FS erst </a:t>
            </a:r>
            <a:r>
              <a:rPr lang="de-AT" sz="2000" dirty="0">
                <a:latin typeface="Book Antiqua" pitchFamily="18" charset="0"/>
              </a:rPr>
              <a:t>ab 6 </a:t>
            </a:r>
            <a:r>
              <a:rPr lang="de-AT" sz="2000" dirty="0" smtClean="0">
                <a:latin typeface="Book Antiqua" pitchFamily="18" charset="0"/>
              </a:rPr>
              <a:t>JWST</a:t>
            </a:r>
          </a:p>
          <a:p>
            <a:pPr marL="704850" indent="-34290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de-AT" sz="2000" dirty="0" smtClean="0">
                <a:latin typeface="Book Antiqua" pitchFamily="18" charset="0"/>
              </a:rPr>
              <a:t>zusätzlicher WPG Informatik erst ab 6 JWST </a:t>
            </a:r>
            <a:r>
              <a:rPr lang="de-AT" dirty="0" smtClean="0">
                <a:latin typeface="Book Antiqua" pitchFamily="18" charset="0"/>
              </a:rPr>
              <a:t>(aber schulautonomer WPG unter anderem Namen – z.B. „Webdesign“ – auch 4-stündig wählbar)</a:t>
            </a:r>
          </a:p>
          <a:p>
            <a:pPr marL="714375" indent="-352425" defTabSz="180975">
              <a:lnSpc>
                <a:spcPct val="80000"/>
              </a:lnSpc>
              <a:spcBef>
                <a:spcPct val="20000"/>
              </a:spcBef>
            </a:pPr>
            <a:r>
              <a:rPr lang="de-AT" sz="2000" dirty="0" smtClean="0">
                <a:latin typeface="Book Antiqua" pitchFamily="18" charset="0"/>
              </a:rPr>
              <a:t>- 	ME, BE: 4-jährig in OS</a:t>
            </a:r>
            <a:r>
              <a:rPr lang="de-AT" sz="2000" dirty="0">
                <a:latin typeface="Book Antiqua" pitchFamily="18" charset="0"/>
              </a:rPr>
              <a:t>	</a:t>
            </a:r>
            <a:r>
              <a:rPr lang="de-AT" dirty="0" smtClean="0">
                <a:latin typeface="Book Antiqua" pitchFamily="18" charset="0"/>
              </a:rPr>
              <a:t>(2 Jahre Pflichtgegenstand + 2 	Jahre 	alternativer Pflichtgegenstand; aber vertiefender oder zusätzlicher 	WPG ME oder BE auch 2-jährig wählbar)</a:t>
            </a:r>
          </a:p>
          <a:p>
            <a:pPr marL="361950" defTabSz="180975">
              <a:lnSpc>
                <a:spcPct val="80000"/>
              </a:lnSpc>
              <a:spcBef>
                <a:spcPct val="20000"/>
              </a:spcBef>
            </a:pPr>
            <a:endParaRPr lang="de-AT" sz="500" dirty="0" smtClean="0"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b="1" dirty="0" smtClean="0">
                <a:latin typeface="Book Antiqua" pitchFamily="18" charset="0"/>
              </a:rPr>
              <a:t>Gesamtsumme an JWST der gewählten Prüfungsgebiete:</a:t>
            </a:r>
          </a:p>
          <a:p>
            <a:pPr marL="714375" indent="-352425">
              <a:spcBef>
                <a:spcPct val="20000"/>
              </a:spcBef>
              <a:tabLst>
                <a:tab pos="361950" algn="l"/>
              </a:tabLst>
            </a:pPr>
            <a:r>
              <a:rPr lang="de-AT" sz="2000" dirty="0" smtClean="0">
                <a:latin typeface="Book Antiqua" pitchFamily="18" charset="0"/>
              </a:rPr>
              <a:t>-	bei </a:t>
            </a:r>
            <a:r>
              <a:rPr lang="de-AT" sz="2000" dirty="0">
                <a:latin typeface="Book Antiqua" pitchFamily="18" charset="0"/>
              </a:rPr>
              <a:t>2 Prüfungsgebieten: 10 </a:t>
            </a:r>
            <a:r>
              <a:rPr lang="de-AT" sz="2000" dirty="0" smtClean="0">
                <a:latin typeface="Book Antiqua" pitchFamily="18" charset="0"/>
              </a:rPr>
              <a:t>JWST in OS</a:t>
            </a:r>
            <a:endParaRPr lang="de-AT" sz="2000" dirty="0">
              <a:latin typeface="Book Antiqua" pitchFamily="18" charset="0"/>
            </a:endParaRPr>
          </a:p>
          <a:p>
            <a:pPr marL="714375" indent="-352425">
              <a:spcBef>
                <a:spcPct val="20000"/>
              </a:spcBef>
              <a:tabLst>
                <a:tab pos="361950" algn="l"/>
              </a:tabLst>
            </a:pPr>
            <a:r>
              <a:rPr lang="de-AT" sz="2000" dirty="0" smtClean="0">
                <a:latin typeface="Book Antiqua" pitchFamily="18" charset="0"/>
              </a:rPr>
              <a:t>-	bei </a:t>
            </a:r>
            <a:r>
              <a:rPr lang="de-AT" sz="2000" dirty="0">
                <a:latin typeface="Book Antiqua" pitchFamily="18" charset="0"/>
              </a:rPr>
              <a:t>3 Prüfungsgebieten: 15 </a:t>
            </a:r>
            <a:r>
              <a:rPr lang="de-AT" sz="2000" dirty="0" smtClean="0">
                <a:latin typeface="Book Antiqua" pitchFamily="18" charset="0"/>
              </a:rPr>
              <a:t>JWST in OS</a:t>
            </a:r>
            <a:endParaRPr lang="de-AT" sz="2000" dirty="0">
              <a:latin typeface="Book Antiqua" pitchFamily="18" charset="0"/>
            </a:endParaRPr>
          </a:p>
          <a:p>
            <a:pPr marL="714375" indent="-352425">
              <a:spcBef>
                <a:spcPts val="400"/>
              </a:spcBef>
              <a:tabLst>
                <a:tab pos="361950" algn="l"/>
              </a:tabLst>
            </a:pPr>
            <a:r>
              <a:rPr lang="de-AT" sz="2000" dirty="0" smtClean="0">
                <a:latin typeface="Book Antiqua" pitchFamily="18" charset="0"/>
              </a:rPr>
              <a:t>-	Aufstockung </a:t>
            </a:r>
            <a:r>
              <a:rPr lang="de-AT" sz="2000" dirty="0">
                <a:latin typeface="Book Antiqua" pitchFamily="18" charset="0"/>
              </a:rPr>
              <a:t>mit vertiefendem WPG </a:t>
            </a:r>
            <a:r>
              <a:rPr lang="de-AT" sz="2000" dirty="0" smtClean="0">
                <a:latin typeface="Book Antiqua" pitchFamily="18" charset="0"/>
              </a:rPr>
              <a:t>möglich</a:t>
            </a:r>
          </a:p>
          <a:p>
            <a:pPr marL="342900" indent="-342900">
              <a:spcBef>
                <a:spcPts val="400"/>
              </a:spcBef>
              <a:buFont typeface="Arial" pitchFamily="34" charset="0"/>
              <a:buChar char="•"/>
            </a:pPr>
            <a:r>
              <a:rPr lang="de-AT" sz="2000" b="1" dirty="0" smtClean="0">
                <a:latin typeface="Book Antiqua" pitchFamily="18" charset="0"/>
              </a:rPr>
              <a:t>Wahl und Bekanntgabe der Prüfungsgebiete</a:t>
            </a:r>
            <a:r>
              <a:rPr lang="de-AT" sz="2000" b="1" dirty="0">
                <a:latin typeface="Book Antiqua" pitchFamily="18" charset="0"/>
              </a:rPr>
              <a:t>:</a:t>
            </a:r>
          </a:p>
          <a:p>
            <a:pPr marL="342900" indent="-342900">
              <a:spcBef>
                <a:spcPts val="400"/>
              </a:spcBef>
            </a:pPr>
            <a:r>
              <a:rPr lang="de-AT" sz="2000" b="1" i="1" dirty="0">
                <a:latin typeface="Book Antiqua" pitchFamily="18" charset="0"/>
              </a:rPr>
              <a:t>	</a:t>
            </a:r>
            <a:r>
              <a:rPr lang="de-AT" sz="2000" dirty="0" smtClean="0">
                <a:latin typeface="Book Antiqua" pitchFamily="18" charset="0"/>
              </a:rPr>
              <a:t>bis 15. Jänner der letzten Schulstufe</a:t>
            </a:r>
            <a:endParaRPr lang="de-AT" sz="2400" dirty="0"/>
          </a:p>
          <a:p>
            <a:pPr marL="742950" lvl="1" indent="-285750">
              <a:spcBef>
                <a:spcPct val="20000"/>
              </a:spcBef>
            </a:pPr>
            <a:endParaRPr lang="de-AT" sz="2000" dirty="0"/>
          </a:p>
          <a:p>
            <a:pPr marL="742950" lvl="1" indent="-285750">
              <a:spcBef>
                <a:spcPct val="20000"/>
              </a:spcBef>
              <a:buFontTx/>
              <a:buBlip>
                <a:blip r:embed="rId2"/>
              </a:buBlip>
            </a:pPr>
            <a:endParaRPr lang="de-AT" sz="2000" dirty="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</a:t>
            </a:r>
            <a:r>
              <a:rPr lang="de-DE" sz="1400" dirty="0" smtClean="0"/>
              <a:t>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518988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5496" y="1052736"/>
            <a:ext cx="9001000" cy="57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endParaRPr lang="de-DE" b="1" dirty="0" smtClean="0">
              <a:latin typeface="Book Antiqua" pitchFamily="18" charset="0"/>
            </a:endParaRPr>
          </a:p>
          <a:p>
            <a:pPr algn="ctr">
              <a:lnSpc>
                <a:spcPct val="470000"/>
              </a:lnSpc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9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1314450"/>
            <a:ext cx="72485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127016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30310" y="1196975"/>
            <a:ext cx="6538034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Teil 1: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4000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Themenbereiche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(RPVO § 28)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2" y="1196975"/>
            <a:ext cx="7740526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de-AT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2000" dirty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102079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196975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95287" y="1052736"/>
            <a:ext cx="8748713" cy="58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800" b="1" u="sng" dirty="0">
                <a:latin typeface="Book Antiqua" pitchFamily="18" charset="0"/>
              </a:rPr>
              <a:t>Themenbereiche</a:t>
            </a:r>
            <a:r>
              <a:rPr lang="de-AT" sz="2800" b="1" dirty="0">
                <a:latin typeface="Book Antiqua" pitchFamily="18" charset="0"/>
              </a:rPr>
              <a:t>: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500" i="1" dirty="0">
                <a:solidFill>
                  <a:srgbClr val="000000"/>
                </a:solidFill>
                <a:latin typeface="Book Antiqua" pitchFamily="18" charset="0"/>
              </a:rPr>
              <a:t>	</a:t>
            </a:r>
            <a:endParaRPr lang="de-AT" sz="500" dirty="0">
              <a:solidFill>
                <a:srgbClr val="000000"/>
              </a:solidFill>
              <a:latin typeface="Book Antiqua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e-AT" sz="2200" b="1" dirty="0">
                <a:solidFill>
                  <a:srgbClr val="000000"/>
                </a:solidFill>
                <a:latin typeface="Book Antiqua" pitchFamily="18" charset="0"/>
              </a:rPr>
              <a:t>Anzahl:</a:t>
            </a:r>
            <a:endParaRPr lang="de-AT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714375" indent="-35242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de-AT" sz="2200" b="1" dirty="0">
                <a:solidFill>
                  <a:srgbClr val="000000"/>
                </a:solidFill>
                <a:latin typeface="Book Antiqua" pitchFamily="18" charset="0"/>
              </a:rPr>
              <a:t>grundsätzlich:</a:t>
            </a: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 Jahreswochenstunden in der OS mal 3, aber maximal 24 (z.B. D, E, M: 24; GWK mit 7 JWST: 21; WPG mit 4 JWST: 12)</a:t>
            </a:r>
          </a:p>
          <a:p>
            <a:pPr marL="714375" lvl="1" indent="-35242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de-AT" sz="2200" b="1" dirty="0">
                <a:solidFill>
                  <a:srgbClr val="000000"/>
                </a:solidFill>
                <a:latin typeface="Book Antiqua" pitchFamily="18" charset="0"/>
              </a:rPr>
              <a:t>Ausnahmen:</a:t>
            </a:r>
          </a:p>
          <a:p>
            <a:pPr marL="714375" lvl="1" indent="-35242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	</a:t>
            </a:r>
            <a:r>
              <a:rPr lang="de-AT" sz="2200" dirty="0" smtClean="0">
                <a:solidFill>
                  <a:srgbClr val="000000"/>
                </a:solidFill>
                <a:latin typeface="Book Antiqua" pitchFamily="18" charset="0"/>
              </a:rPr>
              <a:t>4-jährige Fremdsprache (auch L, G): </a:t>
            </a: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18</a:t>
            </a:r>
          </a:p>
          <a:p>
            <a:pPr marL="714375" lvl="1" indent="-35242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809625" algn="l"/>
              </a:tabLst>
              <a:defRPr/>
            </a:pP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	3-jährige leb. Fremdsprache: 12</a:t>
            </a:r>
          </a:p>
          <a:p>
            <a:pPr marL="714375" lvl="1" indent="-35242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	BE bzw. ME mit 7 JWST: 18</a:t>
            </a:r>
          </a:p>
          <a:p>
            <a:pPr marL="714375" lvl="1" indent="-35242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	BE bzw. ME mit 8 JWST: </a:t>
            </a:r>
            <a:r>
              <a:rPr lang="de-AT" sz="2200" dirty="0" smtClean="0">
                <a:solidFill>
                  <a:srgbClr val="000000"/>
                </a:solidFill>
                <a:latin typeface="Book Antiqua" pitchFamily="18" charset="0"/>
              </a:rPr>
              <a:t>20</a:t>
            </a:r>
          </a:p>
          <a:p>
            <a:pPr marL="714375" lvl="1" indent="-35242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200" dirty="0" smtClean="0">
                <a:solidFill>
                  <a:srgbClr val="000000"/>
                </a:solidFill>
                <a:latin typeface="Book Antiqua" pitchFamily="18" charset="0"/>
              </a:rPr>
              <a:t>	vertiefender </a:t>
            </a: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WGP ME bzw. BE: 10</a:t>
            </a:r>
          </a:p>
          <a:p>
            <a:pPr marL="714375" lvl="1" indent="-35242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	IU bzw. BGW: 6 </a:t>
            </a:r>
            <a:r>
              <a:rPr lang="de-AT" sz="2200" i="1" dirty="0">
                <a:solidFill>
                  <a:srgbClr val="000000"/>
                </a:solidFill>
                <a:latin typeface="Book Antiqua" pitchFamily="18" charset="0"/>
              </a:rPr>
              <a:t>(+ 4 Stücke bzw. Werke)</a:t>
            </a:r>
          </a:p>
          <a:p>
            <a:pPr marL="714375" lvl="1" indent="-35242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	WPG Informatik: 12 (+2 für jede weitere JWST in der </a:t>
            </a:r>
            <a:r>
              <a:rPr lang="de-AT" sz="2200" dirty="0" smtClean="0">
                <a:solidFill>
                  <a:srgbClr val="000000"/>
                </a:solidFill>
                <a:latin typeface="Book Antiqua" pitchFamily="18" charset="0"/>
              </a:rPr>
              <a:t>OS)</a:t>
            </a:r>
            <a:endParaRPr lang="de-AT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714375" lvl="1" indent="-35242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de-AT" sz="2200" b="1" i="1" dirty="0" smtClean="0">
                <a:solidFill>
                  <a:srgbClr val="000000"/>
                </a:solidFill>
                <a:latin typeface="Book Antiqua" pitchFamily="18" charset="0"/>
              </a:rPr>
              <a:t>bei </a:t>
            </a:r>
            <a:r>
              <a:rPr lang="de-AT" sz="2200" b="1" i="1" dirty="0">
                <a:solidFill>
                  <a:srgbClr val="000000"/>
                </a:solidFill>
                <a:latin typeface="Book Antiqua" pitchFamily="18" charset="0"/>
              </a:rPr>
              <a:t>schulautonomen Abweichungen:</a:t>
            </a:r>
            <a:r>
              <a:rPr lang="de-AT" sz="2200" i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de-AT" sz="2200" i="1" dirty="0" smtClean="0">
                <a:solidFill>
                  <a:srgbClr val="000000"/>
                </a:solidFill>
                <a:latin typeface="Book Antiqua" pitchFamily="18" charset="0"/>
              </a:rPr>
              <a:t>aliquot</a:t>
            </a:r>
            <a:endParaRPr lang="de-AT" sz="22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marL="714375" lvl="1" indent="-35242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de-AT" sz="2200" b="1" dirty="0" smtClean="0">
                <a:solidFill>
                  <a:srgbClr val="000000"/>
                </a:solidFill>
                <a:latin typeface="Book Antiqua" pitchFamily="18" charset="0"/>
              </a:rPr>
              <a:t>bei PG+WPG: </a:t>
            </a:r>
            <a:r>
              <a:rPr lang="de-AT" sz="2200" dirty="0" smtClean="0">
                <a:solidFill>
                  <a:srgbClr val="000000"/>
                </a:solidFill>
                <a:latin typeface="Book Antiqua" pitchFamily="18" charset="0"/>
              </a:rPr>
              <a:t>Anzahl aliquot zu Stunden beider Gegenstände</a:t>
            </a:r>
            <a:endParaRPr lang="de-AT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819150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de-AT" sz="500" dirty="0">
              <a:solidFill>
                <a:srgbClr val="000000"/>
              </a:solidFill>
              <a:latin typeface="Book Antiqua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e-AT" sz="2200" b="1" dirty="0">
                <a:solidFill>
                  <a:srgbClr val="000000"/>
                </a:solidFill>
                <a:latin typeface="Book Antiqua" pitchFamily="18" charset="0"/>
              </a:rPr>
              <a:t>Umfang: </a:t>
            </a: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mind. 2 Aufgabenstellungen </a:t>
            </a:r>
            <a:r>
              <a:rPr lang="de-AT" sz="2200" dirty="0" smtClean="0">
                <a:solidFill>
                  <a:srgbClr val="000000"/>
                </a:solidFill>
                <a:latin typeface="Book Antiqua" pitchFamily="18" charset="0"/>
              </a:rPr>
              <a:t>möglich</a:t>
            </a:r>
            <a:endParaRPr lang="de-AT" sz="2400" dirty="0">
              <a:solidFill>
                <a:srgbClr val="000000"/>
              </a:solidFill>
            </a:endParaRPr>
          </a:p>
          <a:p>
            <a:pPr marL="819150" lvl="1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2000" dirty="0">
              <a:solidFill>
                <a:srgbClr val="000000"/>
              </a:solidFill>
            </a:endParaRPr>
          </a:p>
          <a:p>
            <a:pPr marL="819150" lvl="1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</a:t>
            </a:r>
            <a:r>
              <a:rPr lang="de-DE" sz="1400" dirty="0" smtClean="0"/>
              <a:t>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47121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1196975"/>
            <a:ext cx="8748464" cy="525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000000"/>
                </a:solidFill>
                <a:latin typeface="Tahoma" pitchFamily="34" charset="0"/>
              </a:rPr>
              <a:t>					</a:t>
            </a: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2" y="1052737"/>
            <a:ext cx="8352928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b="1" u="sng" dirty="0">
                <a:latin typeface="Book Antiqua" pitchFamily="18" charset="0"/>
              </a:rPr>
              <a:t>Themenbereiche</a:t>
            </a:r>
            <a:r>
              <a:rPr lang="de-AT" sz="2400" b="1" dirty="0">
                <a:latin typeface="Book Antiqua" pitchFamily="18" charset="0"/>
              </a:rPr>
              <a:t>: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500" i="1" dirty="0">
                <a:solidFill>
                  <a:srgbClr val="000000"/>
                </a:solidFill>
                <a:latin typeface="Book Antiqua" pitchFamily="18" charset="0"/>
              </a:rPr>
              <a:t>	</a:t>
            </a:r>
            <a:endParaRPr lang="de-AT" sz="500" dirty="0">
              <a:solidFill>
                <a:srgbClr val="000000"/>
              </a:solidFill>
              <a:latin typeface="Book Antiqua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e-AT" sz="2200" b="1" dirty="0">
                <a:solidFill>
                  <a:srgbClr val="000000"/>
                </a:solidFill>
                <a:latin typeface="Book Antiqua" pitchFamily="18" charset="0"/>
              </a:rPr>
              <a:t>Festlegung durch die gesamte </a:t>
            </a:r>
            <a:r>
              <a:rPr lang="de-AT" sz="2200" b="1" dirty="0" smtClean="0">
                <a:solidFill>
                  <a:srgbClr val="000000"/>
                </a:solidFill>
                <a:latin typeface="Book Antiqua" pitchFamily="18" charset="0"/>
              </a:rPr>
              <a:t>Fachlehrer/innen-Konferenz </a:t>
            </a:r>
            <a:r>
              <a:rPr lang="de-AT" sz="2200" b="1" dirty="0">
                <a:solidFill>
                  <a:srgbClr val="000000"/>
                </a:solidFill>
                <a:latin typeface="Book Antiqua" pitchFamily="18" charset="0"/>
              </a:rPr>
              <a:t>an der Schule </a:t>
            </a:r>
            <a:r>
              <a:rPr lang="de-AT" sz="2200" b="1" dirty="0">
                <a:latin typeface="Book Antiqua" pitchFamily="18" charset="0"/>
              </a:rPr>
              <a:t>für jede Abschlussklasse </a:t>
            </a:r>
            <a:r>
              <a:rPr lang="de-AT" sz="2200" b="1" dirty="0" smtClean="0">
                <a:latin typeface="Book Antiqua" pitchFamily="18" charset="0"/>
              </a:rPr>
              <a:t>oder –gruppe </a:t>
            </a:r>
            <a:r>
              <a:rPr lang="de-AT" sz="2200" dirty="0">
                <a:latin typeface="Book Antiqua" pitchFamily="18" charset="0"/>
              </a:rPr>
              <a:t>(bei nur 1 Lehrperson: Einbeziehung </a:t>
            </a:r>
            <a:r>
              <a:rPr lang="de-AT" sz="2200" dirty="0" smtClean="0">
                <a:latin typeface="Book Antiqua" pitchFamily="18" charset="0"/>
              </a:rPr>
              <a:t>weiterer </a:t>
            </a:r>
            <a:r>
              <a:rPr lang="de-AT" sz="2200" dirty="0">
                <a:latin typeface="Book Antiqua" pitchFamily="18" charset="0"/>
              </a:rPr>
              <a:t>fachkundiger Lehrer/innen</a:t>
            </a:r>
            <a:r>
              <a:rPr lang="de-AT" sz="2200" dirty="0" smtClean="0">
                <a:latin typeface="Book Antiqua" pitchFamily="18" charset="0"/>
              </a:rPr>
              <a:t>)</a:t>
            </a:r>
            <a:r>
              <a:rPr lang="de-AT" sz="2200" b="1" dirty="0" smtClean="0">
                <a:latin typeface="Book Antiqua" pitchFamily="18" charset="0"/>
              </a:rPr>
              <a:t>:</a:t>
            </a:r>
          </a:p>
          <a:p>
            <a:pPr marL="3619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de-AT" sz="5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marL="70485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tabLst>
                <a:tab pos="714375" algn="l"/>
              </a:tabLst>
              <a:defRPr/>
            </a:pP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	</a:t>
            </a:r>
            <a:r>
              <a:rPr lang="de-AT" sz="2200" dirty="0">
                <a:solidFill>
                  <a:srgbClr val="000000"/>
                </a:solidFill>
                <a:latin typeface="Book Antiqua" pitchFamily="18" charset="0"/>
                <a:sym typeface="Symbol"/>
              </a:rPr>
              <a:t>gleichmäßige </a:t>
            </a:r>
            <a:r>
              <a:rPr lang="de-AT" sz="2200" b="1" dirty="0">
                <a:solidFill>
                  <a:srgbClr val="000000"/>
                </a:solidFill>
                <a:latin typeface="Book Antiqua" pitchFamily="18" charset="0"/>
                <a:sym typeface="Symbol"/>
              </a:rPr>
              <a:t>Verteilung</a:t>
            </a:r>
            <a:r>
              <a:rPr lang="de-AT" sz="2200" dirty="0">
                <a:solidFill>
                  <a:srgbClr val="000000"/>
                </a:solidFill>
                <a:latin typeface="Book Antiqua" pitchFamily="18" charset="0"/>
                <a:sym typeface="Symbol"/>
              </a:rPr>
              <a:t> auf einzelne Schulstufen nicht zwingend erforderlich</a:t>
            </a:r>
          </a:p>
          <a:p>
            <a:pPr marL="3619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de-AT" sz="500" dirty="0">
              <a:solidFill>
                <a:srgbClr val="000000"/>
              </a:solidFill>
              <a:latin typeface="Book Antiqua" pitchFamily="18" charset="0"/>
              <a:sym typeface="Symbol"/>
            </a:endParaRPr>
          </a:p>
          <a:p>
            <a:pPr marL="70485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tabLst>
                <a:tab pos="714375" algn="l"/>
              </a:tabLst>
              <a:defRPr/>
            </a:pPr>
            <a:r>
              <a:rPr lang="de-AT" sz="2200" dirty="0">
                <a:solidFill>
                  <a:srgbClr val="000000"/>
                </a:solidFill>
                <a:latin typeface="Book Antiqua" pitchFamily="18" charset="0"/>
                <a:sym typeface="Symbol"/>
              </a:rPr>
              <a:t>für </a:t>
            </a:r>
            <a:r>
              <a:rPr lang="de-AT" sz="2200" b="1" dirty="0">
                <a:solidFill>
                  <a:srgbClr val="000000"/>
                </a:solidFill>
                <a:latin typeface="Book Antiqua" pitchFamily="18" charset="0"/>
                <a:sym typeface="Symbol"/>
              </a:rPr>
              <a:t>WPG</a:t>
            </a:r>
            <a:r>
              <a:rPr lang="de-AT" sz="2200" dirty="0">
                <a:solidFill>
                  <a:srgbClr val="000000"/>
                </a:solidFill>
                <a:latin typeface="Book Antiqua" pitchFamily="18" charset="0"/>
                <a:sym typeface="Symbol"/>
              </a:rPr>
              <a:t>: Vorschlag durch Lehrperson, Beschluss durch Fachlehrer/innen-Konferenz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de-AT" sz="500" dirty="0">
              <a:latin typeface="Book Antiqua" pitchFamily="18" charset="0"/>
            </a:endParaRPr>
          </a:p>
          <a:p>
            <a:pPr marL="70485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tabLst>
                <a:tab pos="714375" algn="l"/>
              </a:tabLst>
              <a:defRPr/>
            </a:pPr>
            <a:r>
              <a:rPr lang="de-AT" sz="2200" b="1" dirty="0">
                <a:solidFill>
                  <a:srgbClr val="000000"/>
                </a:solidFill>
                <a:latin typeface="Book Antiqua" pitchFamily="18" charset="0"/>
              </a:rPr>
              <a:t>vorläufige Vereinbarungen</a:t>
            </a: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 aufsteigend für jede Schulstufe (ohne fixe Bekanntgabe an die Schüler/innen)</a:t>
            </a:r>
          </a:p>
          <a:p>
            <a:pPr marL="3619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de-AT" sz="500" dirty="0">
              <a:solidFill>
                <a:srgbClr val="000000"/>
              </a:solidFill>
              <a:latin typeface="Book Antiqua" pitchFamily="18" charset="0"/>
            </a:endParaRPr>
          </a:p>
          <a:p>
            <a:pPr marL="70485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tabLst>
                <a:tab pos="714375" algn="l"/>
              </a:tabLst>
              <a:defRPr/>
            </a:pPr>
            <a:r>
              <a:rPr lang="de-AT" sz="2200" b="1" dirty="0">
                <a:solidFill>
                  <a:srgbClr val="000000"/>
                </a:solidFill>
                <a:latin typeface="Book Antiqua" pitchFamily="18" charset="0"/>
              </a:rPr>
              <a:t>endgültiger Beschluss</a:t>
            </a: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 + </a:t>
            </a:r>
            <a:r>
              <a:rPr lang="de-AT" sz="2200" b="1" dirty="0">
                <a:solidFill>
                  <a:srgbClr val="000000"/>
                </a:solidFill>
                <a:latin typeface="Book Antiqua" pitchFamily="18" charset="0"/>
              </a:rPr>
              <a:t>Kundmachung</a:t>
            </a: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 bis </a:t>
            </a:r>
            <a:r>
              <a:rPr lang="de-AT" sz="2200" b="1" dirty="0">
                <a:solidFill>
                  <a:srgbClr val="000000"/>
                </a:solidFill>
                <a:latin typeface="Book Antiqua" pitchFamily="18" charset="0"/>
              </a:rPr>
              <a:t>spätestens Ende November</a:t>
            </a:r>
            <a:r>
              <a:rPr lang="de-AT" sz="2200" dirty="0">
                <a:solidFill>
                  <a:srgbClr val="000000"/>
                </a:solidFill>
                <a:latin typeface="Book Antiqua" pitchFamily="18" charset="0"/>
              </a:rPr>
              <a:t> der letzten </a:t>
            </a:r>
            <a:r>
              <a:rPr lang="de-AT" sz="2200" dirty="0" smtClean="0">
                <a:solidFill>
                  <a:srgbClr val="000000"/>
                </a:solidFill>
                <a:latin typeface="Book Antiqua" pitchFamily="18" charset="0"/>
              </a:rPr>
              <a:t>Schulstufe (vgl. </a:t>
            </a:r>
            <a:r>
              <a:rPr lang="de-AT" sz="2200" dirty="0" err="1" smtClean="0">
                <a:solidFill>
                  <a:srgbClr val="000000"/>
                </a:solidFill>
                <a:latin typeface="Book Antiqua" pitchFamily="18" charset="0"/>
              </a:rPr>
              <a:t>SchUG</a:t>
            </a:r>
            <a:r>
              <a:rPr lang="de-AT" sz="2200" dirty="0" smtClean="0">
                <a:solidFill>
                  <a:srgbClr val="000000"/>
                </a:solidFill>
                <a:latin typeface="Book Antiqua" pitchFamily="18" charset="0"/>
              </a:rPr>
              <a:t> § 79: Anschlag in der Schule für 1 Monat, dann Hinterlegung bei Schulleitung) – </a:t>
            </a:r>
            <a:r>
              <a:rPr lang="de-AT" sz="2200" smtClean="0">
                <a:solidFill>
                  <a:srgbClr val="000000"/>
                </a:solidFill>
                <a:latin typeface="Book Antiqua" pitchFamily="18" charset="0"/>
              </a:rPr>
              <a:t>keine </a:t>
            </a:r>
            <a:r>
              <a:rPr lang="de-AT" sz="2200" smtClean="0">
                <a:solidFill>
                  <a:srgbClr val="000000"/>
                </a:solidFill>
                <a:latin typeface="Book Antiqua" pitchFamily="18" charset="0"/>
              </a:rPr>
              <a:t>vorzeitige </a:t>
            </a:r>
            <a:r>
              <a:rPr lang="de-AT" sz="2200" dirty="0" smtClean="0">
                <a:solidFill>
                  <a:srgbClr val="000000"/>
                </a:solidFill>
                <a:latin typeface="Book Antiqua" pitchFamily="18" charset="0"/>
              </a:rPr>
              <a:t>Bekanntgabe von Aufgabenstellungen</a:t>
            </a:r>
            <a:endParaRPr lang="de-AT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3619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de-AT" sz="500" dirty="0">
              <a:solidFill>
                <a:srgbClr val="000000"/>
              </a:solidFill>
              <a:latin typeface="Book Antiqua" pitchFamily="18" charset="0"/>
              <a:sym typeface="Symbol"/>
            </a:endParaRPr>
          </a:p>
          <a:p>
            <a:pPr marL="70485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tabLst>
                <a:tab pos="714375" algn="l"/>
              </a:tabLst>
              <a:defRPr/>
            </a:pPr>
            <a:r>
              <a:rPr lang="de-AT" sz="2200" b="1" dirty="0">
                <a:solidFill>
                  <a:srgbClr val="000000"/>
                </a:solidFill>
                <a:latin typeface="Book Antiqua" pitchFamily="18" charset="0"/>
                <a:sym typeface="Symbol"/>
              </a:rPr>
              <a:t>Geltungsdauer:</a:t>
            </a:r>
            <a:r>
              <a:rPr lang="de-AT" sz="2200" dirty="0">
                <a:solidFill>
                  <a:srgbClr val="000000"/>
                </a:solidFill>
                <a:latin typeface="Book Antiqua" pitchFamily="18" charset="0"/>
                <a:sym typeface="Symbol"/>
              </a:rPr>
              <a:t> für 1 oder mehrere Jahre</a:t>
            </a:r>
          </a:p>
          <a:p>
            <a:pPr marL="3619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de-AT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2000" dirty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</a:t>
            </a:r>
            <a:r>
              <a:rPr lang="de-DE" sz="1400" dirty="0" smtClean="0"/>
              <a:t>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89068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30310" y="1196975"/>
            <a:ext cx="6538034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Teil 2: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4000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Kompetenzorientierte Aufgabenstellungen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(RPVO § 29)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2" y="1196975"/>
            <a:ext cx="7740526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de-AT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2000" dirty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834062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676400" y="304800"/>
            <a:ext cx="57150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latin typeface="Book Antiqua" panose="02040602050305030304" pitchFamily="18" charset="0"/>
              </a:rPr>
              <a:t>Direktor/</a:t>
            </a:r>
            <a:r>
              <a:rPr lang="de-DE" sz="2400" b="1" dirty="0" err="1">
                <a:latin typeface="Book Antiqua" panose="02040602050305030304" pitchFamily="18" charset="0"/>
              </a:rPr>
              <a:t>inn</a:t>
            </a:r>
            <a:r>
              <a:rPr lang="de-DE" sz="2400" b="1" dirty="0">
                <a:latin typeface="Book Antiqua" panose="02040602050305030304" pitchFamily="18" charset="0"/>
              </a:rPr>
              <a:t>/</a:t>
            </a:r>
            <a:r>
              <a:rPr lang="de-DE" sz="2400" b="1" dirty="0" err="1">
                <a:latin typeface="Book Antiqua" panose="02040602050305030304" pitchFamily="18" charset="0"/>
              </a:rPr>
              <a:t>entagung</a:t>
            </a:r>
            <a:r>
              <a:rPr lang="de-DE" sz="2400" b="1" dirty="0">
                <a:latin typeface="Book Antiqua" panose="02040602050305030304" pitchFamily="18" charset="0"/>
              </a:rPr>
              <a:t> AHS</a:t>
            </a:r>
          </a:p>
          <a:p>
            <a:pPr>
              <a:defRPr/>
            </a:pPr>
            <a:r>
              <a:rPr lang="de-DE" sz="1400" b="1" dirty="0">
                <a:latin typeface="Book Antiqua" panose="02040602050305030304" pitchFamily="18" charset="0"/>
              </a:rPr>
              <a:t>Oktober </a:t>
            </a:r>
            <a:r>
              <a:rPr lang="de-DE" sz="1400" b="1" dirty="0" smtClean="0">
                <a:latin typeface="Book Antiqua" panose="02040602050305030304" pitchFamily="18" charset="0"/>
              </a:rPr>
              <a:t>2014</a:t>
            </a:r>
            <a:endParaRPr lang="de-DE" sz="1400" b="1" dirty="0">
              <a:latin typeface="Book Antiqua" panose="02040602050305030304" pitchFamily="18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1655" y="1014166"/>
            <a:ext cx="8964489" cy="563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Ergebnisse der Arbeitskreise I</a:t>
            </a:r>
          </a:p>
          <a:p>
            <a:pPr eaLnBrk="1" hangingPunct="1">
              <a:spcBef>
                <a:spcPct val="50000"/>
              </a:spcBef>
              <a:defRPr/>
            </a:pPr>
            <a:endParaRPr lang="de-DE" sz="1400" dirty="0" smtClean="0">
              <a:latin typeface="Book Antiqua" panose="02040602050305030304" pitchFamily="18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Anrecht der Schüler/innen auf bestimmte Betreuungsperson? → nach Möglichkeit Wunsch erfüllen, zumindest nicht gegen Willen des Schülers/der Schülerin</a:t>
            </a:r>
          </a:p>
          <a:p>
            <a:pPr marL="571500" indent="-5715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Zählen Fußnoten für Zeichenzahl?</a:t>
            </a:r>
          </a:p>
          <a:p>
            <a:pPr marL="571500" indent="-5715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Nachfrist für Abgabe der VWA? → aus gerechtfertigten Gründen (wie bei FBA)</a:t>
            </a:r>
          </a:p>
          <a:p>
            <a:pPr marL="571500" indent="-5715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Abgabe der VWA im </a:t>
            </a:r>
            <a:r>
              <a:rPr lang="de-DE" sz="2400" b="1" dirty="0" err="1" smtClean="0">
                <a:latin typeface="Book Antiqua" panose="02040602050305030304" pitchFamily="18" charset="0"/>
              </a:rPr>
              <a:t>pdf</a:t>
            </a:r>
            <a:r>
              <a:rPr lang="de-DE" sz="2400" b="1" dirty="0" smtClean="0">
                <a:latin typeface="Book Antiqua" panose="02040602050305030304" pitchFamily="18" charset="0"/>
              </a:rPr>
              <a:t>-Format?</a:t>
            </a:r>
          </a:p>
          <a:p>
            <a:pPr marL="571500" indent="-5715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de-DE" sz="2400" b="1" dirty="0">
                <a:latin typeface="Book Antiqua" panose="02040602050305030304" pitchFamily="18" charset="0"/>
              </a:rPr>
              <a:t>Was passiert mit 2. Fassung der VWA?	</a:t>
            </a:r>
          </a:p>
          <a:p>
            <a:pPr marL="571500" indent="-5715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de-DE" sz="2400" b="1" dirty="0">
                <a:latin typeface="Book Antiqua" panose="02040602050305030304" pitchFamily="18" charset="0"/>
              </a:rPr>
              <a:t>korrigierte VWA mit Zustimmung des/der Kandidaten/in </a:t>
            </a:r>
            <a:r>
              <a:rPr lang="de-DE" sz="2400" b="1" dirty="0" err="1">
                <a:latin typeface="Book Antiqua" panose="02040602050305030304" pitchFamily="18" charset="0"/>
              </a:rPr>
              <a:t>in</a:t>
            </a:r>
            <a:r>
              <a:rPr lang="de-DE" sz="2400" b="1" dirty="0">
                <a:latin typeface="Book Antiqua" panose="02040602050305030304" pitchFamily="18" charset="0"/>
              </a:rPr>
              <a:t> die Schulbibliothek (nur die besten VWAs?)</a:t>
            </a:r>
            <a:endParaRPr lang="de-DE" sz="2400" dirty="0" smtClean="0">
              <a:solidFill>
                <a:srgbClr val="0066CC"/>
              </a:solidFill>
              <a:latin typeface="Book Antiqua" panose="02040602050305030304" pitchFamily="18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24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3600" b="1" dirty="0" smtClean="0">
                <a:latin typeface="Tahoma" pitchFamily="34" charset="0"/>
              </a:rPr>
              <a:t> 	</a:t>
            </a:r>
            <a:endParaRPr lang="de-DE" sz="2400" b="1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</a:p>
          <a:p>
            <a:pPr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</p:txBody>
      </p:sp>
      <p:pic>
        <p:nvPicPr>
          <p:cNvPr id="8" name="Picture 8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059"/>
            <a:ext cx="1080120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847474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2" y="1196975"/>
            <a:ext cx="8144544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RPVO §29, Abs. 1: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8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	„</a:t>
            </a: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Im </a:t>
            </a:r>
            <a:r>
              <a:rPr lang="de-AT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Rahmen der mündlichen Teilprüfung ist jeder Prüfungskandidatin und jedem Prüfungskandidaten im gewählten Themenbereich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eine kompetenzorientierte Aufgabenstellung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de-AT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welche</a:t>
            </a:r>
            <a:r>
              <a:rPr lang="de-AT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 in voneinander unabhängige Aufgaben mit Anforderungen in den Bereichen der Reproduktions- und Transferleistungen sowie der Reflexion und Problemlösung </a:t>
            </a:r>
            <a:r>
              <a:rPr lang="de-AT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gegliedert sein</a:t>
            </a:r>
            <a:r>
              <a:rPr lang="de-AT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kann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de-AT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schriftlich vorzulegen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. </a:t>
            </a:r>
            <a:endParaRPr lang="de-AT" sz="24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</a:t>
            </a: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Gleichzeitig </a:t>
            </a:r>
            <a:r>
              <a:rPr lang="de-AT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mit der Aufgabenstellung sind die allenfalls zur Bearbeitung der Aufgaben erforderlichen Hilfsmittel vorzulegen</a:t>
            </a: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.“</a:t>
            </a:r>
            <a:endParaRPr lang="de-AT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Aufgabenstellung erfolgt durch Prüfer/in; nicht zu umfangreich!</a:t>
            </a:r>
            <a:endParaRPr lang="de-AT" sz="20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686104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26281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b="1" u="sng" dirty="0" smtClean="0">
                <a:latin typeface="Book Antiqua" panose="02040602050305030304" pitchFamily="18" charset="0"/>
              </a:rPr>
              <a:t>Aus den Erläuterungen:</a:t>
            </a:r>
            <a:r>
              <a:rPr lang="de-AT" sz="2400" dirty="0" smtClean="0">
                <a:latin typeface="Book Antiqua" panose="02040602050305030304" pitchFamily="18" charset="0"/>
              </a:rPr>
              <a:t>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dirty="0" smtClean="0">
                <a:latin typeface="Book Antiqua" panose="02040602050305030304" pitchFamily="18" charset="0"/>
              </a:rPr>
              <a:t>Jede kompetenzorientierte Aufgabenstellung enthält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latin typeface="Book Antiqua" panose="02040602050305030304" pitchFamily="18" charset="0"/>
              </a:rPr>
              <a:t>eine </a:t>
            </a:r>
            <a:r>
              <a:rPr lang="de-AT" sz="2400" b="1" dirty="0">
                <a:latin typeface="Book Antiqua" panose="02040602050305030304" pitchFamily="18" charset="0"/>
              </a:rPr>
              <a:t>Reproduktionsleistung</a:t>
            </a:r>
            <a:r>
              <a:rPr lang="de-AT" sz="2400" dirty="0">
                <a:latin typeface="Book Antiqua" panose="02040602050305030304" pitchFamily="18" charset="0"/>
              </a:rPr>
              <a:t> </a:t>
            </a:r>
            <a:r>
              <a:rPr lang="de-AT" sz="2000" dirty="0">
                <a:latin typeface="Book Antiqua" panose="02040602050305030304" pitchFamily="18" charset="0"/>
              </a:rPr>
              <a:t>(Wiedergabe und Darstellung fachspezifischer Sachverhalte, Bestimmung der Art des Materials und Entnahme von Informationen aus Material, Verwendung von Fachtermini, Anwendung von Arbeitstechniken usw.), </a:t>
            </a:r>
            <a:endParaRPr lang="de-AT" sz="2000" dirty="0" smtClean="0">
              <a:latin typeface="Book Antiqua" panose="02040602050305030304" pitchFamily="18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latin typeface="Book Antiqua" panose="02040602050305030304" pitchFamily="18" charset="0"/>
              </a:rPr>
              <a:t>eine </a:t>
            </a:r>
            <a:r>
              <a:rPr lang="de-AT" sz="2400" b="1" dirty="0">
                <a:latin typeface="Book Antiqua" panose="02040602050305030304" pitchFamily="18" charset="0"/>
              </a:rPr>
              <a:t>Transferleistung</a:t>
            </a:r>
            <a:r>
              <a:rPr lang="de-AT" sz="2400" dirty="0">
                <a:latin typeface="Book Antiqua" panose="02040602050305030304" pitchFamily="18" charset="0"/>
              </a:rPr>
              <a:t> </a:t>
            </a:r>
            <a:r>
              <a:rPr lang="de-AT" sz="2000" dirty="0">
                <a:latin typeface="Book Antiqua" panose="02040602050305030304" pitchFamily="18" charset="0"/>
              </a:rPr>
              <a:t>(Erklären von Zusammenhängen, Verknüpfung und Einordnung von Sachverhalten, Analyse von Materialien, Differenzierung von Sach- und Werturteilen</a:t>
            </a:r>
            <a:r>
              <a:rPr lang="de-AT" sz="2400" dirty="0">
                <a:latin typeface="Book Antiqua" panose="02040602050305030304" pitchFamily="18" charset="0"/>
              </a:rPr>
              <a:t>) </a:t>
            </a:r>
            <a:endParaRPr lang="de-AT" sz="2400" dirty="0" smtClean="0">
              <a:latin typeface="Book Antiqua" panose="02040602050305030304" pitchFamily="18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latin typeface="Book Antiqua" panose="02040602050305030304" pitchFamily="18" charset="0"/>
              </a:rPr>
              <a:t>eine </a:t>
            </a:r>
            <a:r>
              <a:rPr lang="de-AT" sz="2400" b="1" dirty="0">
                <a:latin typeface="Book Antiqua" panose="02040602050305030304" pitchFamily="18" charset="0"/>
              </a:rPr>
              <a:t>Leistung im Bereich von Reflexion und Problemlösung</a:t>
            </a:r>
            <a:r>
              <a:rPr lang="de-AT" sz="2400" dirty="0">
                <a:latin typeface="Book Antiqua" panose="02040602050305030304" pitchFamily="18" charset="0"/>
              </a:rPr>
              <a:t> </a:t>
            </a:r>
            <a:r>
              <a:rPr lang="de-AT" sz="2000" dirty="0">
                <a:latin typeface="Book Antiqua" panose="02040602050305030304" pitchFamily="18" charset="0"/>
              </a:rPr>
              <a:t>(Erörterung von Sachverhalten und Problemen, Entwicklung von Hypothesen, Reflexion eigener Urteilsbildung</a:t>
            </a:r>
            <a:r>
              <a:rPr lang="de-AT" sz="2000" dirty="0" smtClean="0">
                <a:latin typeface="Book Antiqua" panose="02040602050305030304" pitchFamily="18" charset="0"/>
              </a:rPr>
              <a:t>) </a:t>
            </a:r>
            <a:endParaRPr lang="de-AT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874343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09" y="1268760"/>
            <a:ext cx="835293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/>
            <a:r>
              <a:rPr lang="de-AT" sz="2400" b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RPVO §29, Abs. </a:t>
            </a: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2:</a:t>
            </a:r>
            <a:endParaRPr lang="de-AT" sz="2400" b="1" u="sng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de-AT" sz="1400" dirty="0" smtClean="0">
              <a:latin typeface="Book Antiqua" panose="02040602050305030304" pitchFamily="18" charset="0"/>
            </a:endParaRPr>
          </a:p>
          <a:p>
            <a:r>
              <a:rPr lang="de-AT" sz="2400" dirty="0" smtClean="0">
                <a:latin typeface="Book Antiqua" panose="02040602050305030304" pitchFamily="18" charset="0"/>
              </a:rPr>
              <a:t>„Jede </a:t>
            </a:r>
            <a:r>
              <a:rPr lang="de-AT" sz="2400" dirty="0">
                <a:latin typeface="Book Antiqua" panose="02040602050305030304" pitchFamily="18" charset="0"/>
              </a:rPr>
              <a:t>Prüferin und jeder Prüfer hat zu jedem Themenbereich </a:t>
            </a:r>
            <a:r>
              <a:rPr lang="de-AT" sz="2400" b="1" dirty="0">
                <a:latin typeface="Book Antiqua" panose="02040602050305030304" pitchFamily="18" charset="0"/>
              </a:rPr>
              <a:t>bei mehr als einer Prüfungskandidatin oder einem Prüfungskandidaten mindestens zwei kompetenzorientierte Aufgabenstellungen</a:t>
            </a:r>
            <a:r>
              <a:rPr lang="de-AT" sz="2400" dirty="0">
                <a:latin typeface="Book Antiqua" panose="02040602050305030304" pitchFamily="18" charset="0"/>
              </a:rPr>
              <a:t> auszuarbeiten</a:t>
            </a:r>
            <a:r>
              <a:rPr lang="de-AT" sz="2400" dirty="0" smtClean="0">
                <a:latin typeface="Book Antiqua" panose="02040602050305030304" pitchFamily="18" charset="0"/>
              </a:rPr>
              <a:t>.“</a:t>
            </a:r>
          </a:p>
          <a:p>
            <a:r>
              <a:rPr lang="de-AT" sz="2000" dirty="0" smtClean="0">
                <a:latin typeface="Book Antiqua" panose="02040602050305030304" pitchFamily="18" charset="0"/>
              </a:rPr>
              <a:t>(bei 1 Kandidat/in also nur 1 Aufgabenstellung nötig)</a:t>
            </a:r>
          </a:p>
          <a:p>
            <a:endParaRPr lang="de-AT" sz="2400" dirty="0">
              <a:latin typeface="Book Antiqua" panose="02040602050305030304" pitchFamily="18" charset="0"/>
            </a:endParaRPr>
          </a:p>
          <a:p>
            <a:r>
              <a:rPr lang="de-AT" sz="2000" b="1" u="sng" dirty="0" smtClean="0">
                <a:latin typeface="Book Antiqua" panose="02040602050305030304" pitchFamily="18" charset="0"/>
              </a:rPr>
              <a:t>Aus den Erläuterungen:</a:t>
            </a:r>
            <a:r>
              <a:rPr lang="de-AT" sz="2000" dirty="0" smtClean="0">
                <a:latin typeface="Book Antiqua" panose="02040602050305030304" pitchFamily="18" charset="0"/>
              </a:rPr>
              <a:t> Die </a:t>
            </a:r>
            <a:r>
              <a:rPr lang="de-AT" sz="2000" dirty="0">
                <a:latin typeface="Book Antiqua" panose="02040602050305030304" pitchFamily="18" charset="0"/>
              </a:rPr>
              <a:t>Aufgabenstellung soll gewährleisten</a:t>
            </a:r>
            <a:r>
              <a:rPr lang="de-AT" sz="2000" dirty="0" smtClean="0">
                <a:latin typeface="Book Antiqua" panose="02040602050305030304" pitchFamily="18" charset="0"/>
              </a:rPr>
              <a:t>, dass </a:t>
            </a:r>
            <a:r>
              <a:rPr lang="de-AT" sz="2000" dirty="0">
                <a:latin typeface="Book Antiqua" panose="02040602050305030304" pitchFamily="18" charset="0"/>
              </a:rPr>
              <a:t>die Prüfungskandidatin oder der Prüfungskandidat </a:t>
            </a:r>
            <a:endParaRPr lang="de-AT" sz="2000" dirty="0" smtClean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de-AT" sz="2000" dirty="0" smtClean="0">
                <a:latin typeface="Book Antiqua" panose="02040602050305030304" pitchFamily="18" charset="0"/>
              </a:rPr>
              <a:t>die </a:t>
            </a:r>
            <a:r>
              <a:rPr lang="de-AT" sz="2000" b="1" dirty="0">
                <a:latin typeface="Book Antiqua" panose="02040602050305030304" pitchFamily="18" charset="0"/>
              </a:rPr>
              <a:t>Mindestzeit von zehn Minuten und Maximalzeit von 20 Minuten</a:t>
            </a:r>
            <a:r>
              <a:rPr lang="de-AT" sz="2000" dirty="0">
                <a:latin typeface="Book Antiqua" panose="02040602050305030304" pitchFamily="18" charset="0"/>
              </a:rPr>
              <a:t> sinnvoll nützen </a:t>
            </a:r>
            <a:r>
              <a:rPr lang="de-AT" sz="2000" dirty="0" smtClean="0">
                <a:latin typeface="Book Antiqua" panose="02040602050305030304" pitchFamily="18" charset="0"/>
              </a:rPr>
              <a:t>und</a:t>
            </a:r>
          </a:p>
          <a:p>
            <a:pPr marL="342900" indent="-342900">
              <a:buFontTx/>
              <a:buChar char="-"/>
            </a:pPr>
            <a:r>
              <a:rPr lang="de-AT" sz="2000" dirty="0" smtClean="0">
                <a:latin typeface="Book Antiqua" panose="02040602050305030304" pitchFamily="18" charset="0"/>
              </a:rPr>
              <a:t>die </a:t>
            </a:r>
            <a:r>
              <a:rPr lang="de-AT" sz="2000" dirty="0">
                <a:latin typeface="Book Antiqua" panose="02040602050305030304" pitchFamily="18" charset="0"/>
              </a:rPr>
              <a:t>unterschiedlichen Kompetenzen unter Beweis stellen kann</a:t>
            </a:r>
            <a:r>
              <a:rPr lang="de-AT" sz="2000" dirty="0" smtClean="0">
                <a:latin typeface="Book Antiqua" panose="02040602050305030304" pitchFamily="18" charset="0"/>
              </a:rPr>
              <a:t>.</a:t>
            </a:r>
          </a:p>
          <a:p>
            <a:endParaRPr lang="de-AT" sz="2000" dirty="0" smtClean="0">
              <a:latin typeface="Book Antiqua" panose="02040602050305030304" pitchFamily="18" charset="0"/>
            </a:endParaRPr>
          </a:p>
          <a:p>
            <a:r>
              <a:rPr lang="de-AT" sz="2000" dirty="0" smtClean="0">
                <a:latin typeface="Book Antiqua" panose="02040602050305030304" pitchFamily="18" charset="0"/>
              </a:rPr>
              <a:t>Maximale </a:t>
            </a:r>
            <a:r>
              <a:rPr lang="de-AT" sz="2000" dirty="0">
                <a:latin typeface="Book Antiqua" panose="02040602050305030304" pitchFamily="18" charset="0"/>
              </a:rPr>
              <a:t>Prüfungszeit von 20 </a:t>
            </a:r>
            <a:r>
              <a:rPr lang="de-AT" sz="2000" dirty="0" smtClean="0">
                <a:latin typeface="Book Antiqua" panose="02040602050305030304" pitchFamily="18" charset="0"/>
              </a:rPr>
              <a:t>Minuten: am </a:t>
            </a:r>
            <a:r>
              <a:rPr lang="de-AT" sz="2000" dirty="0">
                <a:latin typeface="Book Antiqua" panose="02040602050305030304" pitchFamily="18" charset="0"/>
              </a:rPr>
              <a:t>ehesten in </a:t>
            </a:r>
            <a:r>
              <a:rPr lang="de-AT" sz="2000" dirty="0" smtClean="0">
                <a:latin typeface="Book Antiqua" panose="02040602050305030304" pitchFamily="18" charset="0"/>
              </a:rPr>
              <a:t>„Instrumental- </a:t>
            </a:r>
            <a:r>
              <a:rPr lang="de-AT" sz="2000" dirty="0" err="1" smtClean="0">
                <a:latin typeface="Book Antiqua" panose="02040602050305030304" pitchFamily="18" charset="0"/>
              </a:rPr>
              <a:t>unterricht</a:t>
            </a:r>
            <a:r>
              <a:rPr lang="de-AT" sz="2000" dirty="0">
                <a:latin typeface="Book Antiqua" panose="02040602050305030304" pitchFamily="18" charset="0"/>
              </a:rPr>
              <a:t>“ oder „Bildnerisches Gestalten und Werkerziehung“ </a:t>
            </a:r>
            <a:endParaRPr lang="de-AT" sz="2400" dirty="0">
              <a:latin typeface="Book Antiqua" panose="02040602050305030304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857472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412776"/>
            <a:ext cx="8262813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/>
            <a:r>
              <a:rPr lang="de-AT" sz="2400" b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RPVO §29, Abs. </a:t>
            </a: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3:</a:t>
            </a:r>
            <a:endParaRPr lang="de-AT" sz="2400" b="1" u="sng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de-AT" sz="2400" dirty="0" smtClean="0">
              <a:latin typeface="Book Antiqua" panose="02040602050305030304" pitchFamily="18" charset="0"/>
            </a:endParaRPr>
          </a:p>
          <a:p>
            <a:r>
              <a:rPr lang="de-AT" sz="2400" dirty="0" smtClean="0">
                <a:latin typeface="Book Antiqua" panose="02040602050305030304" pitchFamily="18" charset="0"/>
              </a:rPr>
              <a:t>„In den Prüfungsgebieten ‚Deutsch‘, ‚Slowenisch‘, ‚Ungarisch‘, ‚Kroatisch‘, ‚Latein‘ und ‚Griechisch‘ haben die Aufgabenstellung </a:t>
            </a:r>
            <a:r>
              <a:rPr lang="de-AT" sz="2400" b="1" dirty="0" smtClean="0">
                <a:latin typeface="Book Antiqua" panose="02040602050305030304" pitchFamily="18" charset="0"/>
              </a:rPr>
              <a:t>von einem Text auszugehen</a:t>
            </a:r>
            <a:r>
              <a:rPr lang="de-AT" sz="2400" dirty="0" smtClean="0">
                <a:latin typeface="Book Antiqua" panose="02040602050305030304" pitchFamily="18" charset="0"/>
              </a:rPr>
              <a:t>.“</a:t>
            </a:r>
          </a:p>
          <a:p>
            <a:endParaRPr lang="de-AT" sz="2400" dirty="0">
              <a:latin typeface="Book Antiqua" panose="02040602050305030304" pitchFamily="18" charset="0"/>
            </a:endParaRPr>
          </a:p>
          <a:p>
            <a:r>
              <a:rPr lang="de-AT" sz="2400" b="1" dirty="0" smtClean="0">
                <a:latin typeface="Book Antiqua" panose="02040602050305030304" pitchFamily="18" charset="0"/>
              </a:rPr>
              <a:t>Aus den Erläuterungen:</a:t>
            </a:r>
          </a:p>
          <a:p>
            <a:endParaRPr lang="de-AT" sz="2400" dirty="0">
              <a:latin typeface="Book Antiqua" panose="02040602050305030304" pitchFamily="18" charset="0"/>
            </a:endParaRPr>
          </a:p>
          <a:p>
            <a:r>
              <a:rPr lang="de-AT" sz="2000" dirty="0" smtClean="0">
                <a:latin typeface="Book Antiqua" panose="02040602050305030304" pitchFamily="18" charset="0"/>
              </a:rPr>
              <a:t>„…,   </a:t>
            </a:r>
            <a:r>
              <a:rPr lang="de-AT" sz="2400" dirty="0" smtClean="0">
                <a:latin typeface="Book Antiqua" panose="02040602050305030304" pitchFamily="18" charset="0"/>
              </a:rPr>
              <a:t>wobei der </a:t>
            </a:r>
            <a:r>
              <a:rPr lang="de-AT" sz="2400" b="1" dirty="0" smtClean="0">
                <a:latin typeface="Book Antiqua" panose="02040602050305030304" pitchFamily="18" charset="0"/>
              </a:rPr>
              <a:t>Begriff Text durchaus weiter zu fassen</a:t>
            </a:r>
            <a:r>
              <a:rPr lang="de-AT" sz="2400" dirty="0" smtClean="0">
                <a:latin typeface="Book Antiqua" panose="02040602050305030304" pitchFamily="18" charset="0"/>
              </a:rPr>
              <a:t> ist und darunter auch Impulse wie beispielsweise Bilder oder Hörimpulse zu verstehen sind</a:t>
            </a:r>
            <a:r>
              <a:rPr lang="de-AT" sz="2400" dirty="0" smtClean="0"/>
              <a:t>.“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7792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052737"/>
            <a:ext cx="8262813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/>
            <a:r>
              <a:rPr lang="de-AT" dirty="0" smtClean="0"/>
              <a:t> </a:t>
            </a:r>
            <a:r>
              <a:rPr lang="de-AT" sz="2400" b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RPVO §29, Abs. </a:t>
            </a: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4:</a:t>
            </a:r>
            <a:endParaRPr lang="de-AT" sz="2400" b="1" u="sng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de-AT" sz="800" dirty="0"/>
          </a:p>
          <a:p>
            <a:r>
              <a:rPr lang="de-AT" sz="2400" dirty="0" smtClean="0">
                <a:latin typeface="Book Antiqua" panose="02040602050305030304" pitchFamily="18" charset="0"/>
              </a:rPr>
              <a:t>„In </a:t>
            </a:r>
            <a:r>
              <a:rPr lang="de-AT" sz="2400" dirty="0">
                <a:latin typeface="Book Antiqua" panose="02040602050305030304" pitchFamily="18" charset="0"/>
              </a:rPr>
              <a:t>den Prüfungsgebieten </a:t>
            </a:r>
            <a:r>
              <a:rPr lang="de-AT" sz="2400" dirty="0" smtClean="0">
                <a:latin typeface="Book Antiqua" panose="02040602050305030304" pitchFamily="18" charset="0"/>
              </a:rPr>
              <a:t>‚Lebende </a:t>
            </a:r>
            <a:r>
              <a:rPr lang="de-AT" sz="2400" dirty="0">
                <a:latin typeface="Book Antiqua" panose="02040602050305030304" pitchFamily="18" charset="0"/>
              </a:rPr>
              <a:t>Fremdsprache (achtjährig</a:t>
            </a:r>
            <a:r>
              <a:rPr lang="de-AT" sz="2400" dirty="0" smtClean="0">
                <a:latin typeface="Book Antiqua" panose="02040602050305030304" pitchFamily="18" charset="0"/>
              </a:rPr>
              <a:t>)‘, ‚Lebende </a:t>
            </a:r>
            <a:r>
              <a:rPr lang="de-AT" sz="2400" dirty="0">
                <a:latin typeface="Book Antiqua" panose="02040602050305030304" pitchFamily="18" charset="0"/>
              </a:rPr>
              <a:t>Fremdsprache (sechsjährig</a:t>
            </a:r>
            <a:r>
              <a:rPr lang="de-AT" sz="2400" dirty="0" smtClean="0">
                <a:latin typeface="Book Antiqua" panose="02040602050305030304" pitchFamily="18" charset="0"/>
              </a:rPr>
              <a:t>)‘, ‚Lebende </a:t>
            </a:r>
            <a:r>
              <a:rPr lang="de-AT" sz="2400" dirty="0">
                <a:latin typeface="Book Antiqua" panose="02040602050305030304" pitchFamily="18" charset="0"/>
              </a:rPr>
              <a:t>Fremdsprache (vierjährig</a:t>
            </a:r>
            <a:r>
              <a:rPr lang="de-AT" sz="2400" dirty="0" smtClean="0">
                <a:latin typeface="Book Antiqua" panose="02040602050305030304" pitchFamily="18" charset="0"/>
              </a:rPr>
              <a:t>)‘, ‚Lebende </a:t>
            </a:r>
            <a:r>
              <a:rPr lang="de-AT" sz="2400" dirty="0">
                <a:latin typeface="Book Antiqua" panose="02040602050305030304" pitchFamily="18" charset="0"/>
              </a:rPr>
              <a:t>Fremdsprache (dreijährig</a:t>
            </a:r>
            <a:r>
              <a:rPr lang="de-AT" sz="2400" dirty="0" smtClean="0">
                <a:latin typeface="Book Antiqua" panose="02040602050305030304" pitchFamily="18" charset="0"/>
              </a:rPr>
              <a:t>)‘ </a:t>
            </a:r>
            <a:r>
              <a:rPr lang="de-AT" sz="2400" dirty="0">
                <a:latin typeface="Book Antiqua" panose="02040602050305030304" pitchFamily="18" charset="0"/>
              </a:rPr>
              <a:t>und </a:t>
            </a:r>
            <a:r>
              <a:rPr lang="de-AT" sz="2400" dirty="0" smtClean="0">
                <a:latin typeface="Book Antiqua" panose="02040602050305030304" pitchFamily="18" charset="0"/>
              </a:rPr>
              <a:t>‚Wahlpflichtgegenstand </a:t>
            </a:r>
            <a:r>
              <a:rPr lang="de-AT" sz="2400" dirty="0">
                <a:latin typeface="Book Antiqua" panose="02040602050305030304" pitchFamily="18" charset="0"/>
              </a:rPr>
              <a:t>Lebende </a:t>
            </a:r>
            <a:r>
              <a:rPr lang="de-AT" sz="2400" dirty="0" smtClean="0">
                <a:latin typeface="Book Antiqua" panose="02040602050305030304" pitchFamily="18" charset="0"/>
              </a:rPr>
              <a:t>Fremdsprache‘ </a:t>
            </a:r>
            <a:r>
              <a:rPr lang="de-AT" sz="2400" dirty="0">
                <a:latin typeface="Book Antiqua" panose="02040602050305030304" pitchFamily="18" charset="0"/>
              </a:rPr>
              <a:t>haben die Aufgabenstellungen </a:t>
            </a:r>
            <a:r>
              <a:rPr lang="de-AT" sz="2400" b="1" dirty="0">
                <a:latin typeface="Book Antiqua" panose="02040602050305030304" pitchFamily="18" charset="0"/>
              </a:rPr>
              <a:t>je eine monologische und eine dialogische Aufgabe</a:t>
            </a:r>
            <a:r>
              <a:rPr lang="de-AT" sz="2400" dirty="0">
                <a:latin typeface="Book Antiqua" panose="02040602050305030304" pitchFamily="18" charset="0"/>
              </a:rPr>
              <a:t> zu enthalten</a:t>
            </a:r>
            <a:r>
              <a:rPr lang="de-AT" sz="2400" dirty="0" smtClean="0">
                <a:latin typeface="Book Antiqua" panose="02040602050305030304" pitchFamily="18" charset="0"/>
              </a:rPr>
              <a:t>.“</a:t>
            </a:r>
          </a:p>
          <a:p>
            <a:endParaRPr lang="de-AT" sz="800" dirty="0" smtClean="0">
              <a:latin typeface="Book Antiqua" panose="02040602050305030304" pitchFamily="18" charset="0"/>
            </a:endParaRPr>
          </a:p>
          <a:p>
            <a:pPr marL="342900" indent="-342900" defTabSz="357188">
              <a:buFontTx/>
              <a:buChar char="-"/>
            </a:pPr>
            <a:r>
              <a:rPr lang="de-AT" sz="2400" b="1" dirty="0" err="1" smtClean="0">
                <a:latin typeface="Book Antiqua" panose="02040602050305030304" pitchFamily="18" charset="0"/>
              </a:rPr>
              <a:t>monolog</a:t>
            </a:r>
            <a:r>
              <a:rPr lang="de-AT" sz="2400" b="1" dirty="0" smtClean="0">
                <a:latin typeface="Book Antiqua" panose="02040602050305030304" pitchFamily="18" charset="0"/>
              </a:rPr>
              <a:t>. Teil:</a:t>
            </a:r>
            <a:r>
              <a:rPr lang="de-AT" sz="2400" dirty="0" smtClean="0">
                <a:latin typeface="Book Antiqua" panose="02040602050305030304" pitchFamily="18" charset="0"/>
              </a:rPr>
              <a:t> Prüfungskandidat/in spricht zu einem Thema, ohne unterbrochen zu werden (ca. 15 Minuten Vorbereitungszeit)</a:t>
            </a:r>
          </a:p>
          <a:p>
            <a:pPr marL="342900" indent="-342900" defTabSz="357188">
              <a:buFontTx/>
              <a:buChar char="-"/>
            </a:pPr>
            <a:r>
              <a:rPr lang="de-AT" sz="2400" b="1" dirty="0" err="1" smtClean="0">
                <a:latin typeface="Book Antiqua" panose="02040602050305030304" pitchFamily="18" charset="0"/>
              </a:rPr>
              <a:t>dialog</a:t>
            </a:r>
            <a:r>
              <a:rPr lang="de-AT" sz="2400" b="1" dirty="0" smtClean="0">
                <a:latin typeface="Book Antiqua" panose="02040602050305030304" pitchFamily="18" charset="0"/>
              </a:rPr>
              <a:t>. Teil:</a:t>
            </a:r>
            <a:r>
              <a:rPr lang="de-AT" sz="2400" dirty="0" smtClean="0">
                <a:latin typeface="Book Antiqua" panose="02040602050305030304" pitchFamily="18" charset="0"/>
              </a:rPr>
              <a:t> Dialog mit Beisitzer/in über ein Thema (ca. 1 Minute Vorbereitungszeit)</a:t>
            </a:r>
          </a:p>
          <a:p>
            <a:pPr defTabSz="357188"/>
            <a:r>
              <a:rPr lang="de-AT" sz="2400" dirty="0" smtClean="0">
                <a:latin typeface="Book Antiqua" panose="02040602050305030304" pitchFamily="18" charset="0"/>
              </a:rPr>
              <a:t>vgl. Sonderbestimmungen für </a:t>
            </a:r>
            <a:r>
              <a:rPr lang="de-AT" sz="2400" b="1" dirty="0" smtClean="0">
                <a:latin typeface="Book Antiqua" panose="02040602050305030304" pitchFamily="18" charset="0"/>
              </a:rPr>
              <a:t>Schulversuch</a:t>
            </a:r>
            <a:r>
              <a:rPr lang="de-AT" sz="2400" dirty="0" smtClean="0">
                <a:latin typeface="Book Antiqua" panose="02040602050305030304" pitchFamily="18" charset="0"/>
              </a:rPr>
              <a:t>!</a:t>
            </a:r>
          </a:p>
          <a:p>
            <a:r>
              <a:rPr lang="de-AT" sz="2400" dirty="0" smtClean="0">
                <a:latin typeface="Book Antiqua" panose="02040602050305030304" pitchFamily="18" charset="0"/>
              </a:rPr>
              <a:t> </a:t>
            </a:r>
            <a:endParaRPr lang="de-AT" sz="2400" dirty="0">
              <a:latin typeface="Book Antiqua" panose="02040602050305030304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163964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5496" y="1052736"/>
            <a:ext cx="9001000" cy="57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470000"/>
              </a:lnSpc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9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490663"/>
            <a:ext cx="72485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884750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26281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/>
            <a:r>
              <a:rPr lang="de-AT" dirty="0" smtClean="0"/>
              <a:t> </a:t>
            </a:r>
            <a:r>
              <a:rPr lang="de-AT" sz="2400" b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RPVO §29, Abs. </a:t>
            </a: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5:</a:t>
            </a:r>
            <a:endParaRPr lang="de-AT" sz="2400" b="1" u="sng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de-AT" dirty="0"/>
          </a:p>
          <a:p>
            <a:r>
              <a:rPr lang="de-AT" sz="2400" dirty="0" smtClean="0">
                <a:latin typeface="Book Antiqua" panose="02040602050305030304" pitchFamily="18" charset="0"/>
              </a:rPr>
              <a:t> </a:t>
            </a:r>
            <a:endParaRPr lang="de-AT" sz="2400" dirty="0">
              <a:latin typeface="Book Antiqua" panose="02040602050305030304" pitchFamily="18" charset="0"/>
            </a:endParaRPr>
          </a:p>
          <a:p>
            <a:r>
              <a:rPr lang="de-AT" sz="2400" dirty="0" smtClean="0">
                <a:latin typeface="Book Antiqua" panose="02040602050305030304" pitchFamily="18" charset="0"/>
              </a:rPr>
              <a:t>„In </a:t>
            </a:r>
            <a:r>
              <a:rPr lang="de-AT" sz="2400" dirty="0">
                <a:latin typeface="Book Antiqua" panose="02040602050305030304" pitchFamily="18" charset="0"/>
              </a:rPr>
              <a:t>den Prüfungsgebieten </a:t>
            </a:r>
            <a:r>
              <a:rPr lang="de-AT" sz="2400" dirty="0" smtClean="0">
                <a:latin typeface="Book Antiqua" panose="02040602050305030304" pitchFamily="18" charset="0"/>
              </a:rPr>
              <a:t>‚Instrumentalunterricht‘ </a:t>
            </a:r>
            <a:r>
              <a:rPr lang="de-AT" sz="2400" dirty="0">
                <a:latin typeface="Book Antiqua" panose="02040602050305030304" pitchFamily="18" charset="0"/>
              </a:rPr>
              <a:t>und </a:t>
            </a:r>
            <a:r>
              <a:rPr lang="de-AT" sz="2400" dirty="0" smtClean="0">
                <a:latin typeface="Book Antiqua" panose="02040602050305030304" pitchFamily="18" charset="0"/>
              </a:rPr>
              <a:t>‚Bildnerisches </a:t>
            </a:r>
            <a:r>
              <a:rPr lang="de-AT" sz="2400" dirty="0">
                <a:latin typeface="Book Antiqua" panose="02040602050305030304" pitchFamily="18" charset="0"/>
              </a:rPr>
              <a:t>Gestalten und </a:t>
            </a:r>
            <a:r>
              <a:rPr lang="de-AT" sz="2400" dirty="0" smtClean="0">
                <a:latin typeface="Book Antiqua" panose="02040602050305030304" pitchFamily="18" charset="0"/>
              </a:rPr>
              <a:t>Werkerziehung‘ </a:t>
            </a:r>
            <a:r>
              <a:rPr lang="de-AT" sz="2400" dirty="0">
                <a:latin typeface="Book Antiqua" panose="02040602050305030304" pitchFamily="18" charset="0"/>
              </a:rPr>
              <a:t>ist im Zusammenhang mit der Aufgabenstellung </a:t>
            </a:r>
            <a:r>
              <a:rPr lang="de-AT" sz="2400" b="1" dirty="0">
                <a:latin typeface="Book Antiqua" panose="02040602050305030304" pitchFamily="18" charset="0"/>
              </a:rPr>
              <a:t>eine Probe des praktischen Könnens</a:t>
            </a:r>
            <a:r>
              <a:rPr lang="de-AT" sz="2400" dirty="0">
                <a:latin typeface="Book Antiqua" panose="02040602050305030304" pitchFamily="18" charset="0"/>
              </a:rPr>
              <a:t> abzulegen</a:t>
            </a:r>
            <a:r>
              <a:rPr lang="de-AT" sz="2400" dirty="0" smtClean="0">
                <a:latin typeface="Book Antiqua" panose="02040602050305030304" pitchFamily="18" charset="0"/>
              </a:rPr>
              <a:t>.“</a:t>
            </a:r>
          </a:p>
          <a:p>
            <a:endParaRPr lang="de-AT" sz="2400" dirty="0">
              <a:latin typeface="Book Antiqua" panose="02040602050305030304" pitchFamily="18" charset="0"/>
            </a:endParaRPr>
          </a:p>
          <a:p>
            <a:pPr marL="357188" indent="-357188" defTabSz="182563"/>
            <a:r>
              <a:rPr lang="de-AT" sz="2400" dirty="0" smtClean="0">
                <a:latin typeface="Book Antiqua" panose="02040602050305030304" pitchFamily="18" charset="0"/>
              </a:rPr>
              <a:t>Probe des praktischen Könnens in Zusammenhang mit der Aufgabenstellung </a:t>
            </a:r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747049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Aufgabenstellung</a:t>
            </a: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:</a:t>
            </a:r>
          </a:p>
          <a:p>
            <a:endParaRPr lang="de-AT" sz="24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>
                <a:latin typeface="Book Antiqua" panose="02040602050305030304" pitchFamily="18" charset="0"/>
              </a:rPr>
              <a:t>Zu </a:t>
            </a:r>
            <a:r>
              <a:rPr lang="de-AT" sz="2400" dirty="0">
                <a:latin typeface="Book Antiqua" panose="02040602050305030304" pitchFamily="18" charset="0"/>
              </a:rPr>
              <a:t>einem bestimmten Thema sollen </a:t>
            </a:r>
            <a:r>
              <a:rPr lang="de-AT" sz="2400" dirty="0" smtClean="0">
                <a:latin typeface="Book Antiqua" panose="02040602050305030304" pitchFamily="18" charset="0"/>
              </a:rPr>
              <a:t>die Schüler/innen </a:t>
            </a:r>
            <a:r>
              <a:rPr lang="de-AT" sz="2400" dirty="0">
                <a:latin typeface="Book Antiqua" panose="02040602050305030304" pitchFamily="18" charset="0"/>
              </a:rPr>
              <a:t>mit </a:t>
            </a:r>
            <a:r>
              <a:rPr lang="de-AT" sz="2400" dirty="0" smtClean="0">
                <a:latin typeface="Book Antiqua" panose="02040602050305030304" pitchFamily="18" charset="0"/>
              </a:rPr>
              <a:t>einer Auswahl </a:t>
            </a:r>
            <a:r>
              <a:rPr lang="de-AT" sz="2400" dirty="0">
                <a:latin typeface="Book Antiqua" panose="02040602050305030304" pitchFamily="18" charset="0"/>
              </a:rPr>
              <a:t>von Materialien, die sie in der </a:t>
            </a:r>
            <a:r>
              <a:rPr lang="de-AT" sz="2400" dirty="0" smtClean="0">
                <a:latin typeface="Book Antiqua" panose="02040602050305030304" pitchFamily="18" charset="0"/>
              </a:rPr>
              <a:t> Vorbereitungszeit </a:t>
            </a:r>
            <a:r>
              <a:rPr lang="de-AT" sz="2400" dirty="0">
                <a:latin typeface="Book Antiqua" panose="02040602050305030304" pitchFamily="18" charset="0"/>
              </a:rPr>
              <a:t>zur Verfügung haben</a:t>
            </a:r>
            <a:r>
              <a:rPr lang="de-AT" sz="2400" dirty="0" smtClean="0">
                <a:latin typeface="Book Antiqua" panose="02040602050305030304" pitchFamily="18" charset="0"/>
              </a:rPr>
              <a:t>, schrittweise </a:t>
            </a:r>
            <a:r>
              <a:rPr lang="de-AT" sz="2400" dirty="0">
                <a:latin typeface="Book Antiqua" panose="02040602050305030304" pitchFamily="18" charset="0"/>
              </a:rPr>
              <a:t>selbstständig unterschiedliche Aufgaben lösen. </a:t>
            </a:r>
            <a:endParaRPr lang="de-AT" sz="240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AT" sz="240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>
                <a:latin typeface="Book Antiqua" panose="02040602050305030304" pitchFamily="18" charset="0"/>
              </a:rPr>
              <a:t>Die </a:t>
            </a:r>
            <a:r>
              <a:rPr lang="de-AT" sz="2400" dirty="0">
                <a:latin typeface="Book Antiqua" panose="02040602050305030304" pitchFamily="18" charset="0"/>
              </a:rPr>
              <a:t>Materialien </a:t>
            </a:r>
            <a:r>
              <a:rPr lang="de-AT" sz="2400" dirty="0" smtClean="0">
                <a:latin typeface="Book Antiqua" panose="02040602050305030304" pitchFamily="18" charset="0"/>
              </a:rPr>
              <a:t>sollten  inhaltlich </a:t>
            </a:r>
            <a:r>
              <a:rPr lang="de-AT" sz="2400" dirty="0">
                <a:latin typeface="Book Antiqua" panose="02040602050305030304" pitchFamily="18" charset="0"/>
              </a:rPr>
              <a:t>weitgehend neu und nicht bereits im Unterricht verwendet worden sein</a:t>
            </a:r>
            <a:r>
              <a:rPr lang="de-AT" sz="2400" dirty="0" smtClean="0">
                <a:latin typeface="Book Antiqua" panose="0204060205030503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AT" sz="2400" dirty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>
                <a:latin typeface="Book Antiqua" panose="02040602050305030304" pitchFamily="18" charset="0"/>
              </a:rPr>
              <a:t>Die Aufgabe stellt eine </a:t>
            </a:r>
            <a:r>
              <a:rPr lang="de-AT" sz="2400" dirty="0" smtClean="0">
                <a:latin typeface="Book Antiqua" panose="02040602050305030304" pitchFamily="18" charset="0"/>
              </a:rPr>
              <a:t>fachabhängige Problem- oder Aufgabenstellung </a:t>
            </a:r>
            <a:r>
              <a:rPr lang="de-AT" sz="2400" dirty="0">
                <a:latin typeface="Book Antiqua" panose="02040602050305030304" pitchFamily="18" charset="0"/>
              </a:rPr>
              <a:t>dar, die sich schrittweise über Teilaufgaben lösen lässt.</a:t>
            </a:r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739019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052737"/>
            <a:ext cx="8784977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dirty="0" smtClean="0">
                <a:latin typeface="Book Antiqua" panose="02040602050305030304" pitchFamily="18" charset="0"/>
              </a:rPr>
              <a:t>Grundstruktur </a:t>
            </a:r>
            <a:r>
              <a:rPr lang="de-AT" sz="2400" b="1" dirty="0">
                <a:latin typeface="Book Antiqua" panose="02040602050305030304" pitchFamily="18" charset="0"/>
              </a:rPr>
              <a:t>der </a:t>
            </a:r>
            <a:r>
              <a:rPr lang="de-AT" sz="2400" b="1" dirty="0" smtClean="0">
                <a:latin typeface="Book Antiqua" panose="02040602050305030304" pitchFamily="18" charset="0"/>
              </a:rPr>
              <a:t>Aufgabenstellung:</a:t>
            </a:r>
            <a:r>
              <a:rPr lang="de-AT" b="1" dirty="0" smtClean="0">
                <a:latin typeface="Book Antiqua" panose="02040602050305030304" pitchFamily="18" charset="0"/>
              </a:rPr>
              <a:t/>
            </a:r>
            <a:br>
              <a:rPr lang="de-AT" b="1" dirty="0" smtClean="0">
                <a:latin typeface="Book Antiqua" panose="02040602050305030304" pitchFamily="18" charset="0"/>
              </a:rPr>
            </a:br>
            <a:endParaRPr lang="de-AT" b="1" dirty="0">
              <a:latin typeface="Book Antiqua" panose="02040602050305030304" pitchFamily="18" charset="0"/>
            </a:endParaRPr>
          </a:p>
          <a:p>
            <a:pPr marL="342900" indent="-342900">
              <a:buAutoNum type="arabicParenBoth"/>
            </a:pPr>
            <a:r>
              <a:rPr lang="de-AT" sz="2000" b="1" dirty="0" smtClean="0">
                <a:latin typeface="Book Antiqua" panose="02040602050305030304" pitchFamily="18" charset="0"/>
              </a:rPr>
              <a:t>Überschrift</a:t>
            </a:r>
            <a:r>
              <a:rPr lang="de-AT" sz="2000" b="1" dirty="0">
                <a:latin typeface="Book Antiqua" panose="02040602050305030304" pitchFamily="18" charset="0"/>
              </a:rPr>
              <a:t>: </a:t>
            </a:r>
            <a:r>
              <a:rPr lang="de-AT" sz="2000" b="1" dirty="0" smtClean="0">
                <a:latin typeface="Book Antiqua" panose="02040602050305030304" pitchFamily="18" charset="0"/>
              </a:rPr>
              <a:t/>
            </a:r>
            <a:br>
              <a:rPr lang="de-AT" sz="2000" b="1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Themenbereich </a:t>
            </a:r>
            <a:r>
              <a:rPr lang="de-AT" sz="2000" dirty="0">
                <a:latin typeface="Book Antiqua" panose="02040602050305030304" pitchFamily="18" charset="0"/>
              </a:rPr>
              <a:t>und </a:t>
            </a:r>
            <a:r>
              <a:rPr lang="de-AT" sz="2000" dirty="0" smtClean="0">
                <a:latin typeface="Book Antiqua" panose="02040602050305030304" pitchFamily="18" charset="0"/>
              </a:rPr>
              <a:t>Thema angeben</a:t>
            </a:r>
          </a:p>
          <a:p>
            <a:endParaRPr lang="de-AT" sz="1000" dirty="0">
              <a:latin typeface="Book Antiqua" panose="02040602050305030304" pitchFamily="18" charset="0"/>
            </a:endParaRPr>
          </a:p>
          <a:p>
            <a:pPr marL="365125" indent="-365125"/>
            <a:r>
              <a:rPr lang="de-AT" sz="2000" dirty="0">
                <a:latin typeface="Book Antiqua" panose="02040602050305030304" pitchFamily="18" charset="0"/>
              </a:rPr>
              <a:t>(2) </a:t>
            </a:r>
            <a:r>
              <a:rPr lang="de-AT" sz="2000" b="1" dirty="0">
                <a:latin typeface="Book Antiqua" panose="02040602050305030304" pitchFamily="18" charset="0"/>
              </a:rPr>
              <a:t>Situations- bzw. Problembeschreibung: </a:t>
            </a:r>
            <a:r>
              <a:rPr lang="de-AT" sz="2000" b="1" dirty="0" smtClean="0">
                <a:latin typeface="Book Antiqua" panose="02040602050305030304" pitchFamily="18" charset="0"/>
              </a:rPr>
              <a:t/>
            </a:r>
            <a:br>
              <a:rPr lang="de-AT" sz="2000" b="1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nach Möglichkeit Aufgabe in einen (lebensbedeutsamen) Kontext stellen  (kurzer Eingangstext)</a:t>
            </a:r>
          </a:p>
          <a:p>
            <a:pPr marL="365125" indent="-365125"/>
            <a:endParaRPr lang="de-AT" sz="1000" dirty="0">
              <a:latin typeface="Book Antiqua" panose="02040602050305030304" pitchFamily="18" charset="0"/>
            </a:endParaRPr>
          </a:p>
          <a:p>
            <a:pPr marL="361950" indent="-361950">
              <a:tabLst>
                <a:tab pos="361950" algn="l"/>
                <a:tab pos="714375" algn="l"/>
              </a:tabLst>
            </a:pPr>
            <a:r>
              <a:rPr lang="de-AT" sz="2000" dirty="0">
                <a:latin typeface="Book Antiqua" panose="02040602050305030304" pitchFamily="18" charset="0"/>
              </a:rPr>
              <a:t>(3) </a:t>
            </a:r>
            <a:r>
              <a:rPr lang="de-AT" sz="2000" b="1" dirty="0">
                <a:latin typeface="Book Antiqua" panose="02040602050305030304" pitchFamily="18" charset="0"/>
              </a:rPr>
              <a:t>Teilaufgaben: </a:t>
            </a:r>
            <a:r>
              <a:rPr lang="de-AT" sz="2000" b="1" dirty="0" smtClean="0">
                <a:latin typeface="Book Antiqua" panose="02040602050305030304" pitchFamily="18" charset="0"/>
              </a:rPr>
              <a:t/>
            </a:r>
            <a:br>
              <a:rPr lang="de-AT" sz="2000" b="1" dirty="0" smtClean="0">
                <a:latin typeface="Book Antiqua" panose="02040602050305030304" pitchFamily="18" charset="0"/>
              </a:rPr>
            </a:br>
            <a:r>
              <a:rPr lang="de-AT" sz="2000" b="1" dirty="0" smtClean="0">
                <a:latin typeface="Book Antiqua" panose="02040602050305030304" pitchFamily="18" charset="0"/>
              </a:rPr>
              <a:t>-	</a:t>
            </a:r>
            <a:r>
              <a:rPr lang="de-AT" sz="2000" dirty="0" smtClean="0">
                <a:latin typeface="Book Antiqua" panose="02040602050305030304" pitchFamily="18" charset="0"/>
              </a:rPr>
              <a:t>nach </a:t>
            </a:r>
            <a:r>
              <a:rPr lang="de-AT" sz="2000" dirty="0">
                <a:latin typeface="Book Antiqua" panose="02040602050305030304" pitchFamily="18" charset="0"/>
              </a:rPr>
              <a:t>Möglichkeit </a:t>
            </a:r>
            <a:r>
              <a:rPr lang="de-AT" sz="2000" dirty="0" smtClean="0">
                <a:latin typeface="Book Antiqua" panose="02040602050305030304" pitchFamily="18" charset="0"/>
              </a:rPr>
              <a:t>steigendes </a:t>
            </a:r>
            <a:r>
              <a:rPr lang="de-AT" sz="2000" dirty="0">
                <a:latin typeface="Book Antiqua" panose="02040602050305030304" pitchFamily="18" charset="0"/>
              </a:rPr>
              <a:t>Anforderungsniveau </a:t>
            </a:r>
            <a:r>
              <a:rPr lang="de-AT" sz="2000" dirty="0" smtClean="0">
                <a:latin typeface="Book Antiqua" panose="02040602050305030304" pitchFamily="18" charset="0"/>
              </a:rPr>
              <a:t>(Empfehlung: 	kurzer Einstieg im Anforderungsbereich I, </a:t>
            </a:r>
            <a:r>
              <a:rPr lang="de-AT" sz="2000" dirty="0">
                <a:latin typeface="Book Antiqua" panose="02040602050305030304" pitchFamily="18" charset="0"/>
              </a:rPr>
              <a:t>dann  kontinuierliche </a:t>
            </a:r>
            <a:r>
              <a:rPr lang="de-AT" sz="2000" dirty="0" smtClean="0">
                <a:latin typeface="Book Antiqua" panose="02040602050305030304" pitchFamily="18" charset="0"/>
              </a:rPr>
              <a:t>	Steigerung </a:t>
            </a:r>
            <a:r>
              <a:rPr lang="de-AT" sz="2000" dirty="0">
                <a:latin typeface="Book Antiqua" panose="02040602050305030304" pitchFamily="18" charset="0"/>
              </a:rPr>
              <a:t>der Schwierigkeit </a:t>
            </a:r>
            <a:r>
              <a:rPr lang="de-AT" sz="2000" dirty="0" smtClean="0">
                <a:latin typeface="Book Antiqua" panose="02040602050305030304" pitchFamily="18" charset="0"/>
              </a:rPr>
              <a:t>)</a:t>
            </a:r>
            <a:br>
              <a:rPr lang="de-AT" sz="2000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-	verschiedenen </a:t>
            </a:r>
            <a:r>
              <a:rPr lang="de-AT" sz="2000" dirty="0">
                <a:latin typeface="Book Antiqua" panose="02040602050305030304" pitchFamily="18" charset="0"/>
              </a:rPr>
              <a:t>Anforderungsbereichen </a:t>
            </a:r>
            <a:r>
              <a:rPr lang="de-AT" sz="2000" dirty="0" smtClean="0">
                <a:latin typeface="Book Antiqua" panose="02040602050305030304" pitchFamily="18" charset="0"/>
              </a:rPr>
              <a:t>zuordenbar</a:t>
            </a:r>
            <a:br>
              <a:rPr lang="de-AT" sz="2000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-	Faustregel:  insgesamt </a:t>
            </a:r>
            <a:r>
              <a:rPr lang="de-AT" sz="2000" dirty="0">
                <a:latin typeface="Book Antiqua" panose="02040602050305030304" pitchFamily="18" charset="0"/>
              </a:rPr>
              <a:t>vier </a:t>
            </a:r>
            <a:r>
              <a:rPr lang="de-AT" sz="2000" dirty="0" smtClean="0">
                <a:latin typeface="Book Antiqua" panose="02040602050305030304" pitchFamily="18" charset="0"/>
              </a:rPr>
              <a:t>Teilaufgaben, </a:t>
            </a:r>
            <a:r>
              <a:rPr lang="de-AT" sz="2000" dirty="0">
                <a:latin typeface="Book Antiqua" panose="02040602050305030304" pitchFamily="18" charset="0"/>
              </a:rPr>
              <a:t>die je nach </a:t>
            </a:r>
            <a:r>
              <a:rPr lang="de-AT" sz="2000" dirty="0" smtClean="0">
                <a:latin typeface="Book Antiqua" panose="02040602050305030304" pitchFamily="18" charset="0"/>
              </a:rPr>
              <a:t>	Anforderungsbereich </a:t>
            </a:r>
            <a:r>
              <a:rPr lang="de-AT" sz="2000" dirty="0">
                <a:latin typeface="Book Antiqua" panose="02040602050305030304" pitchFamily="18" charset="0"/>
              </a:rPr>
              <a:t>bei </a:t>
            </a:r>
            <a:r>
              <a:rPr lang="de-AT" sz="2000" dirty="0" smtClean="0">
                <a:latin typeface="Book Antiqua" panose="02040602050305030304" pitchFamily="18" charset="0"/>
              </a:rPr>
              <a:t>der Bewertung </a:t>
            </a:r>
            <a:r>
              <a:rPr lang="de-AT" sz="2000" dirty="0">
                <a:latin typeface="Book Antiqua" panose="02040602050305030304" pitchFamily="18" charset="0"/>
              </a:rPr>
              <a:t>unterschiedlich zu </a:t>
            </a:r>
            <a:r>
              <a:rPr lang="de-AT" sz="2000" dirty="0" smtClean="0">
                <a:latin typeface="Book Antiqua" panose="02040602050305030304" pitchFamily="18" charset="0"/>
              </a:rPr>
              <a:t>	gewichten </a:t>
            </a:r>
            <a:r>
              <a:rPr lang="de-AT" sz="2000" dirty="0">
                <a:latin typeface="Book Antiqua" panose="02040602050305030304" pitchFamily="18" charset="0"/>
              </a:rPr>
              <a:t>sind</a:t>
            </a:r>
            <a:r>
              <a:rPr lang="de-AT" sz="2000" dirty="0" smtClean="0">
                <a:latin typeface="Book Antiqua" panose="02040602050305030304" pitchFamily="18" charset="0"/>
              </a:rPr>
              <a:t>.</a:t>
            </a:r>
          </a:p>
          <a:p>
            <a:endParaRPr lang="de-AT" sz="1000" dirty="0">
              <a:latin typeface="Book Antiqua" panose="02040602050305030304" pitchFamily="18" charset="0"/>
            </a:endParaRPr>
          </a:p>
          <a:p>
            <a:r>
              <a:rPr lang="de-AT" sz="2000" dirty="0">
                <a:latin typeface="Book Antiqua" panose="02040602050305030304" pitchFamily="18" charset="0"/>
              </a:rPr>
              <a:t>(4) </a:t>
            </a:r>
            <a:r>
              <a:rPr lang="de-AT" sz="2000" b="1" dirty="0">
                <a:latin typeface="Book Antiqua" panose="02040602050305030304" pitchFamily="18" charset="0"/>
              </a:rPr>
              <a:t>Materialien</a:t>
            </a:r>
            <a:endParaRPr lang="de-AT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863784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052737"/>
            <a:ext cx="8784977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dirty="0" smtClean="0">
                <a:latin typeface="Book Antiqua" panose="02040602050305030304" pitchFamily="18" charset="0"/>
              </a:rPr>
              <a:t>Besonders </a:t>
            </a:r>
            <a:r>
              <a:rPr lang="de-AT" sz="2400" b="1" dirty="0">
                <a:latin typeface="Book Antiqua" panose="02040602050305030304" pitchFamily="18" charset="0"/>
              </a:rPr>
              <a:t>zu </a:t>
            </a:r>
            <a:r>
              <a:rPr lang="de-AT" sz="2400" b="1" dirty="0" smtClean="0">
                <a:latin typeface="Book Antiqua" panose="02040602050305030304" pitchFamily="18" charset="0"/>
              </a:rPr>
              <a:t>beachten - kompetenzorientierte </a:t>
            </a:r>
            <a:r>
              <a:rPr lang="de-AT" sz="2400" b="1" dirty="0">
                <a:latin typeface="Book Antiqua" panose="02040602050305030304" pitchFamily="18" charset="0"/>
              </a:rPr>
              <a:t>und inhaltliche Kriterien</a:t>
            </a:r>
            <a:r>
              <a:rPr lang="de-AT" sz="2000" b="1" dirty="0" smtClean="0">
                <a:latin typeface="Book Antiqua" panose="02040602050305030304" pitchFamily="18" charset="0"/>
              </a:rPr>
              <a:t>:</a:t>
            </a:r>
          </a:p>
          <a:p>
            <a:endParaRPr lang="de-AT" sz="2000" b="1" dirty="0">
              <a:latin typeface="Book Antiqua" panose="02040602050305030304" pitchFamily="18" charset="0"/>
            </a:endParaRPr>
          </a:p>
          <a:p>
            <a:pPr marL="361950" indent="-361950">
              <a:buAutoNum type="alphaLcParenBoth"/>
            </a:pPr>
            <a:r>
              <a:rPr lang="de-AT" sz="2000" b="1" dirty="0" smtClean="0">
                <a:latin typeface="Book Antiqua" panose="02040602050305030304" pitchFamily="18" charset="0"/>
              </a:rPr>
              <a:t>Verwendung </a:t>
            </a:r>
            <a:r>
              <a:rPr lang="de-AT" sz="2000" b="1" dirty="0">
                <a:latin typeface="Book Antiqua" panose="02040602050305030304" pitchFamily="18" charset="0"/>
              </a:rPr>
              <a:t>sinnvoller </a:t>
            </a:r>
            <a:r>
              <a:rPr lang="de-AT" sz="2000" b="1" dirty="0" smtClean="0">
                <a:latin typeface="Book Antiqua" panose="02040602050305030304" pitchFamily="18" charset="0"/>
              </a:rPr>
              <a:t>Operatoren: </a:t>
            </a:r>
            <a:br>
              <a:rPr lang="de-AT" sz="2000" b="1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keine </a:t>
            </a:r>
            <a:r>
              <a:rPr lang="de-AT" sz="2000" dirty="0">
                <a:latin typeface="Book Antiqua" panose="02040602050305030304" pitchFamily="18" charset="0"/>
              </a:rPr>
              <a:t>W-Fragen</a:t>
            </a:r>
            <a:r>
              <a:rPr lang="de-AT" sz="2000" dirty="0" smtClean="0">
                <a:latin typeface="Book Antiqua" panose="02040602050305030304" pitchFamily="18" charset="0"/>
              </a:rPr>
              <a:t>, sondern </a:t>
            </a:r>
            <a:r>
              <a:rPr lang="de-AT" sz="2000" dirty="0">
                <a:latin typeface="Book Antiqua" panose="02040602050305030304" pitchFamily="18" charset="0"/>
              </a:rPr>
              <a:t>von Operatoren gelenkte Arbeitsaufträge, deren Lösung bzw. </a:t>
            </a:r>
            <a:r>
              <a:rPr lang="de-AT" sz="2000" dirty="0" smtClean="0">
                <a:latin typeface="Book Antiqua" panose="02040602050305030304" pitchFamily="18" charset="0"/>
              </a:rPr>
              <a:t>Beantwortung Kompetenzen </a:t>
            </a:r>
            <a:r>
              <a:rPr lang="de-AT" sz="2000" dirty="0">
                <a:latin typeface="Book Antiqua" panose="02040602050305030304" pitchFamily="18" charset="0"/>
              </a:rPr>
              <a:t>erfordern, die </a:t>
            </a:r>
            <a:r>
              <a:rPr lang="de-AT" sz="2000" dirty="0" smtClean="0">
                <a:latin typeface="Book Antiqua" panose="02040602050305030304" pitchFamily="18" charset="0"/>
              </a:rPr>
              <a:t>auch realistisch </a:t>
            </a:r>
            <a:r>
              <a:rPr lang="de-AT" sz="2000" dirty="0">
                <a:latin typeface="Book Antiqua" panose="02040602050305030304" pitchFamily="18" charset="0"/>
              </a:rPr>
              <a:t>erwartet und </a:t>
            </a:r>
            <a:r>
              <a:rPr lang="de-AT" sz="2000" dirty="0" smtClean="0">
                <a:latin typeface="Book Antiqua" panose="02040602050305030304" pitchFamily="18" charset="0"/>
              </a:rPr>
              <a:t>gezeigt werden können</a:t>
            </a:r>
          </a:p>
          <a:p>
            <a:endParaRPr lang="de-AT" sz="800" dirty="0">
              <a:latin typeface="Book Antiqua" panose="02040602050305030304" pitchFamily="18" charset="0"/>
            </a:endParaRPr>
          </a:p>
          <a:p>
            <a:pPr marL="365125" indent="-365125"/>
            <a:r>
              <a:rPr lang="de-AT" sz="2000" dirty="0">
                <a:latin typeface="Book Antiqua" panose="02040602050305030304" pitchFamily="18" charset="0"/>
              </a:rPr>
              <a:t>(b) </a:t>
            </a:r>
            <a:r>
              <a:rPr lang="de-AT" sz="2000" b="1" dirty="0">
                <a:latin typeface="Book Antiqua" panose="02040602050305030304" pitchFamily="18" charset="0"/>
              </a:rPr>
              <a:t>Sprache: </a:t>
            </a:r>
            <a:r>
              <a:rPr lang="de-AT" sz="2000" b="1" dirty="0" smtClean="0">
                <a:latin typeface="Book Antiqua" panose="02040602050305030304" pitchFamily="18" charset="0"/>
              </a:rPr>
              <a:t/>
            </a:r>
            <a:br>
              <a:rPr lang="de-AT" sz="2000" b="1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Aufgabenstellung </a:t>
            </a:r>
            <a:r>
              <a:rPr lang="de-AT" sz="2000" dirty="0">
                <a:latin typeface="Book Antiqua" panose="02040602050305030304" pitchFamily="18" charset="0"/>
              </a:rPr>
              <a:t>und Erwartungshorizont </a:t>
            </a:r>
            <a:r>
              <a:rPr lang="de-AT" sz="2000" dirty="0" smtClean="0">
                <a:latin typeface="Book Antiqua" panose="02040602050305030304" pitchFamily="18" charset="0"/>
              </a:rPr>
              <a:t>in entsprechender Fachsprache formulieren (Kommunikationskompetenz)</a:t>
            </a:r>
          </a:p>
          <a:p>
            <a:pPr marL="365125" indent="-365125"/>
            <a:endParaRPr lang="de-AT" sz="800" dirty="0">
              <a:latin typeface="Book Antiqua" panose="02040602050305030304" pitchFamily="18" charset="0"/>
            </a:endParaRPr>
          </a:p>
          <a:p>
            <a:pPr marL="365125" indent="-365125"/>
            <a:r>
              <a:rPr lang="de-AT" sz="2000" dirty="0">
                <a:latin typeface="Book Antiqua" panose="02040602050305030304" pitchFamily="18" charset="0"/>
              </a:rPr>
              <a:t>(c) </a:t>
            </a:r>
            <a:r>
              <a:rPr lang="de-AT" sz="2000" b="1" dirty="0">
                <a:latin typeface="Book Antiqua" panose="02040602050305030304" pitchFamily="18" charset="0"/>
              </a:rPr>
              <a:t>Multiperspektivität und </a:t>
            </a:r>
            <a:r>
              <a:rPr lang="de-AT" sz="2000" b="1" dirty="0" err="1">
                <a:latin typeface="Book Antiqua" panose="02040602050305030304" pitchFamily="18" charset="0"/>
              </a:rPr>
              <a:t>Kontroversität</a:t>
            </a:r>
            <a:r>
              <a:rPr lang="de-AT" sz="2000" b="1" dirty="0">
                <a:latin typeface="Book Antiqua" panose="02040602050305030304" pitchFamily="18" charset="0"/>
              </a:rPr>
              <a:t>: </a:t>
            </a:r>
            <a:r>
              <a:rPr lang="de-AT" sz="2000" b="1" dirty="0" smtClean="0">
                <a:latin typeface="Book Antiqua" panose="02040602050305030304" pitchFamily="18" charset="0"/>
              </a:rPr>
              <a:t/>
            </a:r>
            <a:br>
              <a:rPr lang="de-AT" sz="2000" b="1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Was </a:t>
            </a:r>
            <a:r>
              <a:rPr lang="de-AT" sz="2000" dirty="0">
                <a:latin typeface="Book Antiqua" panose="02040602050305030304" pitchFamily="18" charset="0"/>
              </a:rPr>
              <a:t>in Gesellschaft und Politik </a:t>
            </a:r>
            <a:r>
              <a:rPr lang="de-AT" sz="2000" dirty="0" smtClean="0">
                <a:latin typeface="Book Antiqua" panose="02040602050305030304" pitchFamily="18" charset="0"/>
              </a:rPr>
              <a:t>kontrovers ist</a:t>
            </a:r>
            <a:r>
              <a:rPr lang="de-AT" sz="2000" dirty="0">
                <a:latin typeface="Book Antiqua" panose="02040602050305030304" pitchFamily="18" charset="0"/>
              </a:rPr>
              <a:t>, muss auch in der Aufgabenstellung kontrovers dargestellt werden</a:t>
            </a:r>
            <a:r>
              <a:rPr lang="de-AT" sz="2000" dirty="0" smtClean="0">
                <a:latin typeface="Book Antiqua" panose="02040602050305030304" pitchFamily="18" charset="0"/>
              </a:rPr>
              <a:t>.</a:t>
            </a:r>
          </a:p>
          <a:p>
            <a:pPr marL="365125" indent="-365125"/>
            <a:endParaRPr lang="de-AT" sz="800" dirty="0">
              <a:latin typeface="Book Antiqua" panose="02040602050305030304" pitchFamily="18" charset="0"/>
            </a:endParaRPr>
          </a:p>
          <a:p>
            <a:pPr marL="365125" indent="-365125"/>
            <a:r>
              <a:rPr lang="de-AT" sz="2000" dirty="0">
                <a:latin typeface="Book Antiqua" panose="02040602050305030304" pitchFamily="18" charset="0"/>
              </a:rPr>
              <a:t>(d) </a:t>
            </a:r>
            <a:r>
              <a:rPr lang="de-AT" sz="2000" b="1" dirty="0">
                <a:latin typeface="Book Antiqua" panose="02040602050305030304" pitchFamily="18" charset="0"/>
              </a:rPr>
              <a:t>Vermeidung suggestiver Lenkungen: </a:t>
            </a:r>
            <a:r>
              <a:rPr lang="de-AT" sz="2000" b="1" dirty="0" smtClean="0">
                <a:latin typeface="Book Antiqua" panose="02040602050305030304" pitchFamily="18" charset="0"/>
              </a:rPr>
              <a:t/>
            </a:r>
            <a:br>
              <a:rPr lang="de-AT" sz="2000" b="1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Perspektiven </a:t>
            </a:r>
            <a:r>
              <a:rPr lang="de-AT" sz="2000" dirty="0">
                <a:latin typeface="Book Antiqua" panose="02040602050305030304" pitchFamily="18" charset="0"/>
              </a:rPr>
              <a:t>und Argumente werden </a:t>
            </a:r>
            <a:r>
              <a:rPr lang="de-AT" sz="2000" dirty="0" smtClean="0">
                <a:latin typeface="Book Antiqua" panose="02040602050305030304" pitchFamily="18" charset="0"/>
              </a:rPr>
              <a:t>nicht vorgegeben</a:t>
            </a:r>
            <a:r>
              <a:rPr lang="de-AT" sz="2000" dirty="0">
                <a:latin typeface="Book Antiqua" panose="02040602050305030304" pitchFamily="18" charset="0"/>
              </a:rPr>
              <a:t>, sondern zur Diskussion </a:t>
            </a:r>
            <a:r>
              <a:rPr lang="de-AT" sz="2000" dirty="0" smtClean="0">
                <a:latin typeface="Book Antiqua" panose="02040602050305030304" pitchFamily="18" charset="0"/>
              </a:rPr>
              <a:t>gestellt (mit Ausnahmen; z.B. Demokratie).</a:t>
            </a:r>
            <a:endParaRPr lang="de-AT" sz="2000" dirty="0"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774772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784977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dirty="0" smtClean="0">
                <a:latin typeface="Book Antiqua" panose="02040602050305030304" pitchFamily="18" charset="0"/>
              </a:rPr>
              <a:t>Besonders </a:t>
            </a:r>
            <a:r>
              <a:rPr lang="de-AT" sz="2400" b="1" dirty="0">
                <a:latin typeface="Book Antiqua" panose="02040602050305030304" pitchFamily="18" charset="0"/>
              </a:rPr>
              <a:t>zu </a:t>
            </a:r>
            <a:r>
              <a:rPr lang="de-AT" sz="2400" b="1" dirty="0" smtClean="0">
                <a:latin typeface="Book Antiqua" panose="02040602050305030304" pitchFamily="18" charset="0"/>
              </a:rPr>
              <a:t>beachten - kompetenzorientierte </a:t>
            </a:r>
            <a:r>
              <a:rPr lang="de-AT" sz="2400" b="1" dirty="0">
                <a:latin typeface="Book Antiqua" panose="02040602050305030304" pitchFamily="18" charset="0"/>
              </a:rPr>
              <a:t>und inhaltliche Kriterien</a:t>
            </a:r>
            <a:r>
              <a:rPr lang="de-AT" sz="2400" b="1" dirty="0" smtClean="0">
                <a:latin typeface="Book Antiqua" panose="02040602050305030304" pitchFamily="18" charset="0"/>
              </a:rPr>
              <a:t>:</a:t>
            </a:r>
          </a:p>
          <a:p>
            <a:endParaRPr lang="de-AT" sz="2000" b="1" dirty="0">
              <a:latin typeface="Book Antiqua" panose="02040602050305030304" pitchFamily="18" charset="0"/>
            </a:endParaRPr>
          </a:p>
          <a:p>
            <a:pPr marL="365125" indent="-365125"/>
            <a:r>
              <a:rPr lang="de-AT" sz="2000" dirty="0" smtClean="0">
                <a:latin typeface="Book Antiqua" panose="02040602050305030304" pitchFamily="18" charset="0"/>
              </a:rPr>
              <a:t>(e)	Beachtung </a:t>
            </a:r>
            <a:r>
              <a:rPr lang="de-AT" sz="2000" dirty="0">
                <a:latin typeface="Book Antiqua" panose="02040602050305030304" pitchFamily="18" charset="0"/>
              </a:rPr>
              <a:t>der </a:t>
            </a:r>
            <a:r>
              <a:rPr lang="de-AT" sz="2000" b="1" dirty="0">
                <a:latin typeface="Book Antiqua" panose="02040602050305030304" pitchFamily="18" charset="0"/>
              </a:rPr>
              <a:t>Schüler/</a:t>
            </a:r>
            <a:r>
              <a:rPr lang="de-AT" sz="2000" b="1" dirty="0" err="1">
                <a:latin typeface="Book Antiqua" panose="02040602050305030304" pitchFamily="18" charset="0"/>
              </a:rPr>
              <a:t>innenrelevanz</a:t>
            </a:r>
            <a:r>
              <a:rPr lang="de-AT" sz="2000" b="1" dirty="0">
                <a:latin typeface="Book Antiqua" panose="02040602050305030304" pitchFamily="18" charset="0"/>
              </a:rPr>
              <a:t> und </a:t>
            </a:r>
            <a:r>
              <a:rPr lang="de-AT" sz="2000" b="1" dirty="0" smtClean="0">
                <a:latin typeface="Book Antiqua" panose="02040602050305030304" pitchFamily="18" charset="0"/>
              </a:rPr>
              <a:t>Gesellschaftsrelevanz:</a:t>
            </a:r>
            <a:br>
              <a:rPr lang="de-AT" sz="2000" b="1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z.B</a:t>
            </a:r>
            <a:r>
              <a:rPr lang="de-AT" sz="2000" dirty="0">
                <a:latin typeface="Book Antiqua" panose="02040602050305030304" pitchFamily="18" charset="0"/>
              </a:rPr>
              <a:t>. </a:t>
            </a:r>
            <a:r>
              <a:rPr lang="de-AT" sz="2000" dirty="0" smtClean="0">
                <a:latin typeface="Book Antiqua" panose="02040602050305030304" pitchFamily="18" charset="0"/>
              </a:rPr>
              <a:t>lebensnaher, sinnstiftender Kontext</a:t>
            </a:r>
          </a:p>
          <a:p>
            <a:pPr marL="365125" indent="-365125"/>
            <a:endParaRPr lang="de-AT" sz="800" dirty="0">
              <a:latin typeface="Book Antiqua" panose="02040602050305030304" pitchFamily="18" charset="0"/>
            </a:endParaRPr>
          </a:p>
          <a:p>
            <a:pPr marL="365125" indent="-365125" defTabSz="714375"/>
            <a:r>
              <a:rPr lang="de-AT" sz="2000" dirty="0" smtClean="0">
                <a:latin typeface="Book Antiqua" panose="02040602050305030304" pitchFamily="18" charset="0"/>
              </a:rPr>
              <a:t>(f)	</a:t>
            </a:r>
            <a:r>
              <a:rPr lang="de-AT" sz="2000" b="1" dirty="0" smtClean="0">
                <a:latin typeface="Book Antiqua" panose="02040602050305030304" pitchFamily="18" charset="0"/>
              </a:rPr>
              <a:t>Passende Materialienauswahl:  </a:t>
            </a:r>
            <a:br>
              <a:rPr lang="de-AT" sz="2000" b="1" dirty="0" smtClean="0">
                <a:latin typeface="Book Antiqua" panose="02040602050305030304" pitchFamily="18" charset="0"/>
              </a:rPr>
            </a:br>
            <a:r>
              <a:rPr lang="de-AT" sz="2000" b="1" dirty="0" smtClean="0">
                <a:latin typeface="Book Antiqua" panose="02040602050305030304" pitchFamily="18" charset="0"/>
              </a:rPr>
              <a:t>-	</a:t>
            </a:r>
            <a:r>
              <a:rPr lang="de-AT" sz="2000" dirty="0" smtClean="0">
                <a:latin typeface="Book Antiqua" panose="02040602050305030304" pitchFamily="18" charset="0"/>
              </a:rPr>
              <a:t>genaue Quellenangaben, notwendige Hinweise zur Analyse oder zu</a:t>
            </a:r>
            <a:br>
              <a:rPr lang="de-AT" sz="2000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  	Interpretationen </a:t>
            </a:r>
            <a:br>
              <a:rPr lang="de-AT" sz="2000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-	Lesen und Analysieren der Materialien müssen weniger als die Hälfte</a:t>
            </a:r>
            <a:br>
              <a:rPr lang="de-AT" sz="2000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   	der Vorbereitungszeit erfordern.</a:t>
            </a:r>
            <a:br>
              <a:rPr lang="de-AT" sz="2000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-	Nur </a:t>
            </a:r>
            <a:r>
              <a:rPr lang="de-AT" sz="2000" dirty="0">
                <a:latin typeface="Book Antiqua" panose="02040602050305030304" pitchFamily="18" charset="0"/>
              </a:rPr>
              <a:t>Materialien </a:t>
            </a:r>
            <a:r>
              <a:rPr lang="de-AT" sz="2000" dirty="0" smtClean="0">
                <a:latin typeface="Book Antiqua" panose="02040602050305030304" pitchFamily="18" charset="0"/>
              </a:rPr>
              <a:t>verwenden, </a:t>
            </a:r>
            <a:r>
              <a:rPr lang="de-AT" sz="2000" dirty="0">
                <a:latin typeface="Book Antiqua" panose="02040602050305030304" pitchFamily="18" charset="0"/>
              </a:rPr>
              <a:t>die auch tatsächlich bei </a:t>
            </a:r>
            <a:r>
              <a:rPr lang="de-AT" sz="2000" dirty="0" smtClean="0">
                <a:latin typeface="Book Antiqua" panose="02040602050305030304" pitchFamily="18" charset="0"/>
              </a:rPr>
              <a:t>der </a:t>
            </a:r>
            <a:br>
              <a:rPr lang="de-AT" sz="2000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  	 Behandlung </a:t>
            </a:r>
            <a:r>
              <a:rPr lang="de-AT" sz="2000" dirty="0">
                <a:latin typeface="Book Antiqua" panose="02040602050305030304" pitchFamily="18" charset="0"/>
              </a:rPr>
              <a:t>der Aufgabenstellung benützt werden</a:t>
            </a:r>
            <a:r>
              <a:rPr lang="de-AT" sz="2000" dirty="0" smtClean="0">
                <a:latin typeface="Book Antiqua" panose="02040602050305030304" pitchFamily="18" charset="0"/>
              </a:rPr>
              <a:t>. </a:t>
            </a:r>
            <a:br>
              <a:rPr lang="de-AT" sz="2000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-	Material </a:t>
            </a:r>
            <a:r>
              <a:rPr lang="de-AT" sz="2000" dirty="0">
                <a:latin typeface="Book Antiqua" panose="02040602050305030304" pitchFamily="18" charset="0"/>
              </a:rPr>
              <a:t>und Aufgabenstellung müssen zusammenpassen </a:t>
            </a:r>
            <a:r>
              <a:rPr lang="de-AT" sz="2000" dirty="0" smtClean="0">
                <a:latin typeface="Book Antiqua" panose="02040602050305030304" pitchFamily="18" charset="0"/>
              </a:rPr>
              <a:t>mit den </a:t>
            </a:r>
            <a:br>
              <a:rPr lang="de-AT" sz="2000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   	unterschiedlichen </a:t>
            </a:r>
            <a:r>
              <a:rPr lang="de-AT" sz="2000" dirty="0">
                <a:latin typeface="Book Antiqua" panose="02040602050305030304" pitchFamily="18" charset="0"/>
              </a:rPr>
              <a:t>Kompetenzen, die Schüler/innen zeigen </a:t>
            </a:r>
            <a:r>
              <a:rPr lang="de-AT" sz="2000" dirty="0" smtClean="0">
                <a:latin typeface="Book Antiqua" panose="02040602050305030304" pitchFamily="18" charset="0"/>
              </a:rPr>
              <a:t>sollen.</a:t>
            </a:r>
          </a:p>
          <a:p>
            <a:pPr marL="365125" indent="-365125" defTabSz="714375"/>
            <a:endParaRPr lang="de-AT" sz="800" dirty="0">
              <a:latin typeface="Book Antiqua" panose="02040602050305030304" pitchFamily="18" charset="0"/>
            </a:endParaRPr>
          </a:p>
          <a:p>
            <a:pPr marL="365125" indent="-365125"/>
            <a:r>
              <a:rPr lang="de-AT" sz="2000" dirty="0">
                <a:latin typeface="Book Antiqua" panose="02040602050305030304" pitchFamily="18" charset="0"/>
              </a:rPr>
              <a:t>(</a:t>
            </a:r>
            <a:r>
              <a:rPr lang="de-AT" sz="2000" dirty="0" smtClean="0">
                <a:latin typeface="Book Antiqua" panose="02040602050305030304" pitchFamily="18" charset="0"/>
              </a:rPr>
              <a:t>g)	</a:t>
            </a:r>
            <a:r>
              <a:rPr lang="de-AT" sz="2000" b="1" dirty="0" smtClean="0">
                <a:latin typeface="Book Antiqua" panose="02040602050305030304" pitchFamily="18" charset="0"/>
              </a:rPr>
              <a:t>Übereinstimmung </a:t>
            </a:r>
            <a:r>
              <a:rPr lang="de-AT" sz="2000" b="1" dirty="0">
                <a:latin typeface="Book Antiqua" panose="02040602050305030304" pitchFamily="18" charset="0"/>
              </a:rPr>
              <a:t>mit dem Lehrplan: </a:t>
            </a:r>
            <a:r>
              <a:rPr lang="de-AT" sz="2000" dirty="0">
                <a:latin typeface="Book Antiqua" panose="02040602050305030304" pitchFamily="18" charset="0"/>
              </a:rPr>
              <a:t>Die Aufgabenstellungen müssen zu </a:t>
            </a:r>
            <a:r>
              <a:rPr lang="de-AT" sz="2000" dirty="0" smtClean="0">
                <a:latin typeface="Book Antiqua" panose="02040602050305030304" pitchFamily="18" charset="0"/>
              </a:rPr>
              <a:t>den Lernzielen </a:t>
            </a:r>
            <a:r>
              <a:rPr lang="de-AT" sz="2000" dirty="0">
                <a:latin typeface="Book Antiqua" panose="02040602050305030304" pitchFamily="18" charset="0"/>
              </a:rPr>
              <a:t>des Lehrplans passen.</a:t>
            </a: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021396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784977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dirty="0" smtClean="0">
                <a:latin typeface="Book Antiqua" panose="02040602050305030304" pitchFamily="18" charset="0"/>
              </a:rPr>
              <a:t>Besonders </a:t>
            </a:r>
            <a:r>
              <a:rPr lang="de-AT" sz="2400" b="1" dirty="0">
                <a:latin typeface="Book Antiqua" panose="02040602050305030304" pitchFamily="18" charset="0"/>
              </a:rPr>
              <a:t>zu </a:t>
            </a:r>
            <a:r>
              <a:rPr lang="de-AT" sz="2400" b="1" dirty="0" smtClean="0">
                <a:latin typeface="Book Antiqua" panose="02040602050305030304" pitchFamily="18" charset="0"/>
              </a:rPr>
              <a:t>beachten - formale </a:t>
            </a:r>
            <a:r>
              <a:rPr lang="de-AT" sz="2400" b="1" dirty="0">
                <a:latin typeface="Book Antiqua" panose="02040602050305030304" pitchFamily="18" charset="0"/>
              </a:rPr>
              <a:t>Kriterien</a:t>
            </a:r>
            <a:r>
              <a:rPr lang="de-AT" sz="2400" b="1" dirty="0" smtClean="0">
                <a:latin typeface="Book Antiqua" panose="02040602050305030304" pitchFamily="18" charset="0"/>
              </a:rPr>
              <a:t>:</a:t>
            </a:r>
          </a:p>
          <a:p>
            <a:endParaRPr lang="de-AT" sz="2000" b="1" dirty="0">
              <a:latin typeface="Book Antiqua" panose="02040602050305030304" pitchFamily="18" charset="0"/>
            </a:endParaRPr>
          </a:p>
          <a:p>
            <a:pPr marL="457200" indent="-457200">
              <a:buAutoNum type="alphaLcParenBoth"/>
            </a:pPr>
            <a:r>
              <a:rPr lang="de-AT" sz="2000" b="1" dirty="0" smtClean="0">
                <a:latin typeface="Book Antiqua" panose="02040602050305030304" pitchFamily="18" charset="0"/>
              </a:rPr>
              <a:t>klare </a:t>
            </a:r>
            <a:r>
              <a:rPr lang="de-AT" sz="2000" b="1" dirty="0">
                <a:latin typeface="Book Antiqua" panose="02040602050305030304" pitchFamily="18" charset="0"/>
              </a:rPr>
              <a:t>und unmissverständliche Formulierung der </a:t>
            </a:r>
            <a:r>
              <a:rPr lang="de-AT" sz="2000" b="1" dirty="0" smtClean="0">
                <a:latin typeface="Book Antiqua" panose="02040602050305030304" pitchFamily="18" charset="0"/>
              </a:rPr>
              <a:t>Arbeitsaufträge: </a:t>
            </a:r>
            <a:br>
              <a:rPr lang="de-AT" sz="2000" b="1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eindeutige Anweisungen</a:t>
            </a:r>
          </a:p>
          <a:p>
            <a:endParaRPr lang="de-AT" sz="1200" dirty="0">
              <a:latin typeface="Book Antiqua" panose="02040602050305030304" pitchFamily="18" charset="0"/>
            </a:endParaRPr>
          </a:p>
          <a:p>
            <a:pPr marL="457200" indent="-457200">
              <a:buAutoNum type="alphaLcParenBoth" startAt="2"/>
              <a:tabLst>
                <a:tab pos="714375" algn="l"/>
              </a:tabLst>
            </a:pPr>
            <a:r>
              <a:rPr lang="de-AT" sz="2000" b="1" dirty="0" smtClean="0">
                <a:latin typeface="Book Antiqua" panose="02040602050305030304" pitchFamily="18" charset="0"/>
              </a:rPr>
              <a:t>Anordnung </a:t>
            </a:r>
            <a:r>
              <a:rPr lang="de-AT" sz="2000" b="1" dirty="0">
                <a:latin typeface="Book Antiqua" panose="02040602050305030304" pitchFamily="18" charset="0"/>
              </a:rPr>
              <a:t>der Teilaufgaben nach gestaffeltem Anspruchsniveau: </a:t>
            </a:r>
            <a:r>
              <a:rPr lang="de-AT" sz="2000" b="1" dirty="0" smtClean="0">
                <a:latin typeface="Book Antiqua" panose="02040602050305030304" pitchFamily="18" charset="0"/>
              </a:rPr>
              <a:t/>
            </a:r>
            <a:br>
              <a:rPr lang="de-AT" sz="2000" b="1" dirty="0" smtClean="0">
                <a:latin typeface="Book Antiqua" panose="02040602050305030304" pitchFamily="18" charset="0"/>
              </a:rPr>
            </a:br>
            <a:r>
              <a:rPr lang="de-AT" sz="2000" b="1" dirty="0" smtClean="0">
                <a:latin typeface="Book Antiqua" panose="02040602050305030304" pitchFamily="18" charset="0"/>
              </a:rPr>
              <a:t>-	</a:t>
            </a:r>
            <a:r>
              <a:rPr lang="de-AT" sz="2000" dirty="0" smtClean="0">
                <a:latin typeface="Book Antiqua" panose="02040602050305030304" pitchFamily="18" charset="0"/>
              </a:rPr>
              <a:t>Teilaufgaben zusammenhängend (z.B</a:t>
            </a:r>
            <a:r>
              <a:rPr lang="de-AT" sz="2000" dirty="0">
                <a:latin typeface="Book Antiqua" panose="02040602050305030304" pitchFamily="18" charset="0"/>
              </a:rPr>
              <a:t>. </a:t>
            </a:r>
            <a:r>
              <a:rPr lang="de-AT" sz="2000" dirty="0" smtClean="0">
                <a:latin typeface="Book Antiqua" panose="02040602050305030304" pitchFamily="18" charset="0"/>
              </a:rPr>
              <a:t>thematisch)</a:t>
            </a:r>
            <a:br>
              <a:rPr lang="de-AT" sz="2000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-	kaum </a:t>
            </a:r>
            <a:r>
              <a:rPr lang="de-AT" sz="2000" dirty="0">
                <a:latin typeface="Book Antiqua" panose="02040602050305030304" pitchFamily="18" charset="0"/>
              </a:rPr>
              <a:t>reine Reproduktion, sondern </a:t>
            </a:r>
            <a:r>
              <a:rPr lang="de-AT" sz="2000" dirty="0" smtClean="0">
                <a:latin typeface="Book Antiqua" panose="02040602050305030304" pitchFamily="18" charset="0"/>
              </a:rPr>
              <a:t>mehrheitlich Anwendung</a:t>
            </a:r>
            <a:r>
              <a:rPr lang="de-AT" sz="2000" dirty="0">
                <a:latin typeface="Book Antiqua" panose="02040602050305030304" pitchFamily="18" charset="0"/>
              </a:rPr>
              <a:t>, </a:t>
            </a:r>
            <a:r>
              <a:rPr lang="de-AT" sz="2000" dirty="0" smtClean="0">
                <a:latin typeface="Book Antiqua" panose="02040602050305030304" pitchFamily="18" charset="0"/>
              </a:rPr>
              <a:t>	Transfer, Problemlösung</a:t>
            </a:r>
            <a:r>
              <a:rPr lang="de-AT" sz="2000" dirty="0">
                <a:latin typeface="Book Antiqua" panose="02040602050305030304" pitchFamily="18" charset="0"/>
              </a:rPr>
              <a:t>, Bewertung und </a:t>
            </a:r>
            <a:r>
              <a:rPr lang="de-AT" sz="2000" dirty="0" smtClean="0">
                <a:latin typeface="Book Antiqua" panose="02040602050305030304" pitchFamily="18" charset="0"/>
              </a:rPr>
              <a:t>Reflexion</a:t>
            </a:r>
          </a:p>
          <a:p>
            <a:pPr>
              <a:tabLst>
                <a:tab pos="714375" algn="l"/>
              </a:tabLst>
            </a:pPr>
            <a:endParaRPr lang="de-AT" sz="1200" dirty="0">
              <a:latin typeface="Book Antiqua" panose="02040602050305030304" pitchFamily="18" charset="0"/>
            </a:endParaRPr>
          </a:p>
          <a:p>
            <a:pPr marL="457200" indent="-457200">
              <a:buAutoNum type="alphaLcParenBoth" startAt="3"/>
            </a:pPr>
            <a:r>
              <a:rPr lang="de-AT" sz="2000" b="1" dirty="0" smtClean="0">
                <a:latin typeface="Book Antiqua" panose="02040602050305030304" pitchFamily="18" charset="0"/>
              </a:rPr>
              <a:t>Ansprechende </a:t>
            </a:r>
            <a:r>
              <a:rPr lang="de-AT" sz="2000" b="1" dirty="0">
                <a:latin typeface="Book Antiqua" panose="02040602050305030304" pitchFamily="18" charset="0"/>
              </a:rPr>
              <a:t>optische Gestaltung der Aufgaben: </a:t>
            </a:r>
            <a:r>
              <a:rPr lang="de-AT" sz="2000" b="1" dirty="0" smtClean="0">
                <a:latin typeface="Book Antiqua" panose="02040602050305030304" pitchFamily="18" charset="0"/>
              </a:rPr>
              <a:t/>
            </a:r>
            <a:br>
              <a:rPr lang="de-AT" sz="2000" b="1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Lesbarkeit </a:t>
            </a:r>
            <a:r>
              <a:rPr lang="de-AT" sz="2000" dirty="0">
                <a:latin typeface="Book Antiqua" panose="02040602050305030304" pitchFamily="18" charset="0"/>
              </a:rPr>
              <a:t>der ausgewählten Materialien (z.B. Zahlen </a:t>
            </a:r>
            <a:r>
              <a:rPr lang="de-AT" sz="2000" dirty="0" smtClean="0">
                <a:latin typeface="Book Antiqua" panose="02040602050305030304" pitchFamily="18" charset="0"/>
              </a:rPr>
              <a:t>bei Diagrammen)</a:t>
            </a:r>
          </a:p>
          <a:p>
            <a:r>
              <a:rPr lang="de-AT" sz="2000" dirty="0" smtClean="0">
                <a:latin typeface="Book Antiqua" panose="02040602050305030304" pitchFamily="18" charset="0"/>
              </a:rPr>
              <a:t> </a:t>
            </a:r>
          </a:p>
          <a:p>
            <a:pPr marL="365125" indent="-365125"/>
            <a:r>
              <a:rPr lang="de-AT" sz="2000" dirty="0" smtClean="0">
                <a:latin typeface="Book Antiqua" panose="02040602050305030304" pitchFamily="18" charset="0"/>
              </a:rPr>
              <a:t>(e)	</a:t>
            </a:r>
            <a:r>
              <a:rPr lang="de-AT" sz="2000" b="1" dirty="0" smtClean="0">
                <a:latin typeface="Book Antiqua" panose="02040602050305030304" pitchFamily="18" charset="0"/>
              </a:rPr>
              <a:t>Zeitaufwand</a:t>
            </a:r>
            <a:r>
              <a:rPr lang="de-AT" sz="2000" b="1" dirty="0">
                <a:latin typeface="Book Antiqua" panose="02040602050305030304" pitchFamily="18" charset="0"/>
              </a:rPr>
              <a:t>: </a:t>
            </a:r>
            <a:r>
              <a:rPr lang="de-AT" sz="2000" b="1" dirty="0" smtClean="0">
                <a:latin typeface="Book Antiqua" panose="02040602050305030304" pitchFamily="18" charset="0"/>
              </a:rPr>
              <a:t/>
            </a:r>
            <a:br>
              <a:rPr lang="de-AT" sz="2000" b="1" dirty="0" smtClean="0">
                <a:latin typeface="Book Antiqua" panose="02040602050305030304" pitchFamily="18" charset="0"/>
              </a:rPr>
            </a:br>
            <a:r>
              <a:rPr lang="de-AT" sz="2000" dirty="0" smtClean="0">
                <a:latin typeface="Book Antiqua" panose="02040602050305030304" pitchFamily="18" charset="0"/>
              </a:rPr>
              <a:t>Anzahl </a:t>
            </a:r>
            <a:r>
              <a:rPr lang="de-AT" sz="2000" dirty="0">
                <a:latin typeface="Book Antiqua" panose="02040602050305030304" pitchFamily="18" charset="0"/>
              </a:rPr>
              <a:t>der Teilaufgaben </a:t>
            </a:r>
            <a:r>
              <a:rPr lang="de-AT" sz="2000" dirty="0" smtClean="0">
                <a:latin typeface="Book Antiqua" panose="02040602050305030304" pitchFamily="18" charset="0"/>
              </a:rPr>
              <a:t>beschränken </a:t>
            </a:r>
            <a:r>
              <a:rPr lang="de-AT" sz="2000" dirty="0">
                <a:latin typeface="Book Antiqua" panose="02040602050305030304" pitchFamily="18" charset="0"/>
              </a:rPr>
              <a:t>und </a:t>
            </a:r>
            <a:r>
              <a:rPr lang="de-AT" sz="2000" dirty="0" smtClean="0">
                <a:latin typeface="Book Antiqua" panose="02040602050305030304" pitchFamily="18" charset="0"/>
              </a:rPr>
              <a:t>Zeitaufwand (</a:t>
            </a:r>
            <a:r>
              <a:rPr lang="de-AT" sz="2000" dirty="0">
                <a:latin typeface="Book Antiqua" panose="02040602050305030304" pitchFamily="18" charset="0"/>
              </a:rPr>
              <a:t>vor allem für Vorbereitungszeit) für die Einzelaufgaben überprüfen und </a:t>
            </a:r>
            <a:r>
              <a:rPr lang="de-AT" sz="2000" dirty="0" smtClean="0">
                <a:latin typeface="Book Antiqua" panose="02040602050305030304" pitchFamily="18" charset="0"/>
              </a:rPr>
              <a:t>eventuell dazuschreiben</a:t>
            </a:r>
            <a:endParaRPr lang="de-AT" sz="2000" dirty="0"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31525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784977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dirty="0">
                <a:latin typeface="Book Antiqua" panose="02040602050305030304" pitchFamily="18" charset="0"/>
              </a:rPr>
              <a:t>Besonders zu beachten - </a:t>
            </a:r>
            <a:r>
              <a:rPr lang="de-AT" sz="2400" b="1" dirty="0" smtClean="0">
                <a:latin typeface="Book Antiqua" panose="02040602050305030304" pitchFamily="18" charset="0"/>
              </a:rPr>
              <a:t>(</a:t>
            </a:r>
            <a:r>
              <a:rPr lang="de-AT" sz="2400" b="1" dirty="0">
                <a:latin typeface="Book Antiqua" panose="02040602050305030304" pitchFamily="18" charset="0"/>
              </a:rPr>
              <a:t>nur </a:t>
            </a:r>
            <a:r>
              <a:rPr lang="de-AT" sz="2400" b="1" dirty="0" smtClean="0">
                <a:latin typeface="Book Antiqua" panose="02040602050305030304" pitchFamily="18" charset="0"/>
              </a:rPr>
              <a:t>für Lehrperson) Erwartungshorizont </a:t>
            </a:r>
            <a:r>
              <a:rPr lang="de-AT" sz="2400" b="1" dirty="0">
                <a:latin typeface="Book Antiqua" panose="02040602050305030304" pitchFamily="18" charset="0"/>
              </a:rPr>
              <a:t>und Beurteilungsschema </a:t>
            </a:r>
            <a:r>
              <a:rPr lang="de-AT" sz="2400" b="1" dirty="0" smtClean="0">
                <a:latin typeface="Book Antiqua" panose="02040602050305030304" pitchFamily="18" charset="0"/>
              </a:rPr>
              <a:t>sowie </a:t>
            </a:r>
            <a:r>
              <a:rPr lang="de-AT" sz="2400" b="1" dirty="0">
                <a:latin typeface="Book Antiqua" panose="02040602050305030304" pitchFamily="18" charset="0"/>
              </a:rPr>
              <a:t>Reflexion </a:t>
            </a:r>
            <a:r>
              <a:rPr lang="de-AT" sz="2400" b="1" dirty="0" smtClean="0">
                <a:latin typeface="Book Antiqua" panose="02040602050305030304" pitchFamily="18" charset="0"/>
              </a:rPr>
              <a:t>formulieren: </a:t>
            </a:r>
            <a:br>
              <a:rPr lang="de-AT" sz="2400" b="1" dirty="0" smtClean="0">
                <a:latin typeface="Book Antiqua" panose="02040602050305030304" pitchFamily="18" charset="0"/>
              </a:rPr>
            </a:br>
            <a:endParaRPr lang="de-AT" sz="2400" b="1" dirty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>
                <a:latin typeface="Book Antiqua" panose="02040602050305030304" pitchFamily="18" charset="0"/>
              </a:rPr>
              <a:t>Erstellung </a:t>
            </a:r>
            <a:r>
              <a:rPr lang="de-AT" sz="2400" dirty="0">
                <a:latin typeface="Book Antiqua" panose="02040602050305030304" pitchFamily="18" charset="0"/>
              </a:rPr>
              <a:t>eines </a:t>
            </a:r>
            <a:r>
              <a:rPr lang="de-AT" sz="2400" b="1" dirty="0" smtClean="0">
                <a:latin typeface="Book Antiqua" panose="02040602050305030304" pitchFamily="18" charset="0"/>
              </a:rPr>
              <a:t>Erwartungshorizonts</a:t>
            </a:r>
            <a:r>
              <a:rPr lang="de-AT" sz="2400" dirty="0" smtClean="0">
                <a:latin typeface="Book Antiqua" panose="02040602050305030304" pitchFamily="18" charset="0"/>
              </a:rPr>
              <a:t>: Spielraum </a:t>
            </a:r>
            <a:r>
              <a:rPr lang="de-AT" sz="2400" dirty="0">
                <a:latin typeface="Book Antiqua" panose="02040602050305030304" pitchFamily="18" charset="0"/>
              </a:rPr>
              <a:t>der </a:t>
            </a:r>
            <a:r>
              <a:rPr lang="de-AT" sz="2400" dirty="0" smtClean="0">
                <a:latin typeface="Book Antiqua" panose="02040602050305030304" pitchFamily="18" charset="0"/>
              </a:rPr>
              <a:t>zu erwartenden </a:t>
            </a:r>
            <a:r>
              <a:rPr lang="de-AT" sz="2400" dirty="0">
                <a:latin typeface="Book Antiqua" panose="02040602050305030304" pitchFamily="18" charset="0"/>
              </a:rPr>
              <a:t>Antworten (besonders in Anforderungsbereich II und III) </a:t>
            </a:r>
            <a:r>
              <a:rPr lang="de-AT" sz="2400" dirty="0" smtClean="0">
                <a:latin typeface="Book Antiqua" panose="02040602050305030304" pitchFamily="18" charset="0"/>
              </a:rPr>
              <a:t>berücksichtigen</a:t>
            </a:r>
          </a:p>
          <a:p>
            <a:endParaRPr lang="de-AT" sz="1000" dirty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>
                <a:latin typeface="Book Antiqua" panose="02040602050305030304" pitchFamily="18" charset="0"/>
              </a:rPr>
              <a:t>Angabe </a:t>
            </a:r>
            <a:r>
              <a:rPr lang="de-AT" sz="2400" dirty="0">
                <a:latin typeface="Book Antiqua" panose="02040602050305030304" pitchFamily="18" charset="0"/>
              </a:rPr>
              <a:t>eines </a:t>
            </a:r>
            <a:r>
              <a:rPr lang="de-AT" sz="2400" b="1" dirty="0">
                <a:latin typeface="Book Antiqua" panose="02040602050305030304" pitchFamily="18" charset="0"/>
              </a:rPr>
              <a:t>nachvollziehbaren Bewertungs- bzw. Punktesystems </a:t>
            </a:r>
            <a:r>
              <a:rPr lang="de-AT" sz="2400" dirty="0">
                <a:latin typeface="Book Antiqua" panose="02040602050305030304" pitchFamily="18" charset="0"/>
              </a:rPr>
              <a:t>für </a:t>
            </a:r>
            <a:r>
              <a:rPr lang="de-AT" sz="2400" dirty="0" smtClean="0">
                <a:latin typeface="Book Antiqua" panose="02040602050305030304" pitchFamily="18" charset="0"/>
              </a:rPr>
              <a:t>einzelne Aufgaben</a:t>
            </a:r>
            <a:r>
              <a:rPr lang="de-AT" sz="2400" dirty="0">
                <a:latin typeface="Book Antiqua" panose="02040602050305030304" pitchFamily="18" charset="0"/>
              </a:rPr>
              <a:t>, das sich an den Anforderungsbereichen </a:t>
            </a:r>
            <a:r>
              <a:rPr lang="de-AT" sz="2400" dirty="0" smtClean="0">
                <a:latin typeface="Book Antiqua" panose="02040602050305030304" pitchFamily="18" charset="0"/>
              </a:rPr>
              <a:t>orientiert</a:t>
            </a:r>
          </a:p>
          <a:p>
            <a:endParaRPr lang="de-AT" sz="1000" dirty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b="1" dirty="0" smtClean="0">
                <a:latin typeface="Book Antiqua" panose="02040602050305030304" pitchFamily="18" charset="0"/>
              </a:rPr>
              <a:t>Überprüfen</a:t>
            </a:r>
            <a:r>
              <a:rPr lang="de-AT" sz="2400" dirty="0" smtClean="0">
                <a:latin typeface="Book Antiqua" panose="02040602050305030304" pitchFamily="18" charset="0"/>
              </a:rPr>
              <a:t>: Sind die </a:t>
            </a:r>
            <a:r>
              <a:rPr lang="de-AT" sz="2400" dirty="0">
                <a:latin typeface="Book Antiqua" panose="02040602050305030304" pitchFamily="18" charset="0"/>
              </a:rPr>
              <a:t>verwendeten Operatoren </a:t>
            </a:r>
            <a:r>
              <a:rPr lang="de-AT" sz="2400" dirty="0" smtClean="0">
                <a:latin typeface="Book Antiqua" panose="02040602050305030304" pitchFamily="18" charset="0"/>
              </a:rPr>
              <a:t>zielführend?</a:t>
            </a:r>
          </a:p>
          <a:p>
            <a:endParaRPr lang="de-AT" sz="1000" dirty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b="1" dirty="0" smtClean="0">
                <a:latin typeface="Book Antiqua" panose="02040602050305030304" pitchFamily="18" charset="0"/>
              </a:rPr>
              <a:t>Reflektieren</a:t>
            </a:r>
            <a:r>
              <a:rPr lang="de-AT" sz="2400" dirty="0" smtClean="0">
                <a:latin typeface="Book Antiqua" panose="02040602050305030304" pitchFamily="18" charset="0"/>
              </a:rPr>
              <a:t>: Inwieweit können Aufgabenstellungen </a:t>
            </a:r>
            <a:r>
              <a:rPr lang="de-AT" sz="2400" dirty="0">
                <a:latin typeface="Book Antiqua" panose="02040602050305030304" pitchFamily="18" charset="0"/>
              </a:rPr>
              <a:t>verbessert </a:t>
            </a:r>
            <a:r>
              <a:rPr lang="de-AT" sz="2400" dirty="0" smtClean="0">
                <a:latin typeface="Book Antiqua" panose="02040602050305030304" pitchFamily="18" charset="0"/>
              </a:rPr>
              <a:t>werden?</a:t>
            </a:r>
            <a:endParaRPr lang="de-AT" sz="2000" dirty="0"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320586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u="sng" dirty="0" smtClean="0">
                <a:latin typeface="Book Antiqua" panose="02040602050305030304" pitchFamily="18" charset="0"/>
              </a:rPr>
              <a:t>Zur Kompetenzorientierung am Beispiel GSK/PB:</a:t>
            </a:r>
            <a:br>
              <a:rPr lang="de-AT" sz="2400" b="1" u="sng" dirty="0" smtClean="0">
                <a:latin typeface="Book Antiqua" panose="02040602050305030304" pitchFamily="18" charset="0"/>
              </a:rPr>
            </a:br>
            <a:r>
              <a:rPr lang="de-AT" sz="1600" dirty="0" err="1" smtClean="0"/>
              <a:t>vgl</a:t>
            </a:r>
            <a:r>
              <a:rPr lang="de-AT" sz="1600" dirty="0" smtClean="0"/>
              <a:t>:  </a:t>
            </a:r>
            <a:r>
              <a:rPr lang="de-AT" b="1" dirty="0">
                <a:latin typeface="Book Antiqua" panose="02040602050305030304" pitchFamily="18" charset="0"/>
              </a:rPr>
              <a:t>Handreichung zur neuen Reifeprüfung für das Fach Geschichte und Sozialkunde/ Politische Bildung </a:t>
            </a:r>
            <a:r>
              <a:rPr lang="de-AT" b="1" dirty="0" smtClean="0">
                <a:latin typeface="Book Antiqua" panose="02040602050305030304" pitchFamily="18" charset="0"/>
              </a:rPr>
              <a:t> von </a:t>
            </a:r>
            <a:r>
              <a:rPr lang="de-AT" dirty="0" smtClean="0">
                <a:latin typeface="Book Antiqua" panose="02040602050305030304" pitchFamily="18" charset="0"/>
              </a:rPr>
              <a:t>Irmgard </a:t>
            </a:r>
            <a:r>
              <a:rPr lang="de-AT" dirty="0">
                <a:latin typeface="Book Antiqua" panose="02040602050305030304" pitchFamily="18" charset="0"/>
              </a:rPr>
              <a:t>Plattner, Claudia </a:t>
            </a:r>
            <a:r>
              <a:rPr lang="de-AT" dirty="0" err="1" smtClean="0">
                <a:latin typeface="Book Antiqua" panose="02040602050305030304" pitchFamily="18" charset="0"/>
              </a:rPr>
              <a:t>Rauchegger</a:t>
            </a:r>
            <a:endParaRPr lang="de-AT" dirty="0" smtClean="0">
              <a:latin typeface="Book Antiqua" panose="02040602050305030304" pitchFamily="18" charset="0"/>
            </a:endParaRPr>
          </a:p>
          <a:p>
            <a:endParaRPr lang="de-AT" dirty="0">
              <a:latin typeface="Book Antiqua" panose="02040602050305030304" pitchFamily="18" charset="0"/>
            </a:endParaRPr>
          </a:p>
          <a:p>
            <a:r>
              <a:rPr lang="de-AT" sz="2400" b="1" dirty="0" smtClean="0">
                <a:latin typeface="Book Antiqua" panose="02040602050305030304" pitchFamily="18" charset="0"/>
              </a:rPr>
              <a:t>Hauptziel</a:t>
            </a:r>
            <a:r>
              <a:rPr lang="de-AT" sz="2400" dirty="0" smtClean="0">
                <a:latin typeface="Book Antiqua" panose="02040602050305030304" pitchFamily="18" charset="0"/>
              </a:rPr>
              <a:t> </a:t>
            </a:r>
            <a:r>
              <a:rPr lang="de-AT" sz="2400" dirty="0">
                <a:latin typeface="Book Antiqua" panose="02040602050305030304" pitchFamily="18" charset="0"/>
              </a:rPr>
              <a:t>von kompetenzorientierten Aufgabenformaten </a:t>
            </a:r>
            <a:endParaRPr lang="de-AT" sz="2400" dirty="0" smtClean="0">
              <a:latin typeface="Book Antiqua" panose="0204060205030503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ook Antiqua" panose="02040602050305030304" pitchFamily="18" charset="0"/>
              </a:rPr>
              <a:t>ist </a:t>
            </a:r>
            <a:r>
              <a:rPr lang="de-AT" sz="2400" dirty="0">
                <a:latin typeface="Book Antiqua" panose="02040602050305030304" pitchFamily="18" charset="0"/>
              </a:rPr>
              <a:t>nicht die Reproduktion von auswendig gelerntem Daten- und Faktenwissen oder von gefälligen, im Unterricht besprochenen oder </a:t>
            </a:r>
            <a:r>
              <a:rPr lang="de-AT" sz="2400" dirty="0" smtClean="0">
                <a:latin typeface="Book Antiqua" panose="02040602050305030304" pitchFamily="18" charset="0"/>
              </a:rPr>
              <a:t>im Schulbuch </a:t>
            </a:r>
            <a:r>
              <a:rPr lang="de-AT" sz="2400" dirty="0">
                <a:latin typeface="Book Antiqua" panose="02040602050305030304" pitchFamily="18" charset="0"/>
              </a:rPr>
              <a:t>präsentierten </a:t>
            </a:r>
            <a:r>
              <a:rPr lang="de-AT" sz="2400" dirty="0" smtClean="0">
                <a:latin typeface="Book Antiqua" panose="02040602050305030304" pitchFamily="18" charset="0"/>
              </a:rPr>
              <a:t>Inhalten,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ook Antiqua" panose="02040602050305030304" pitchFamily="18" charset="0"/>
              </a:rPr>
              <a:t>sondern </a:t>
            </a:r>
            <a:r>
              <a:rPr lang="de-AT" sz="2400" dirty="0">
                <a:latin typeface="Book Antiqua" panose="02040602050305030304" pitchFamily="18" charset="0"/>
              </a:rPr>
              <a:t>der selbstständige Transfer von bekannten auf </a:t>
            </a:r>
            <a:r>
              <a:rPr lang="de-AT" sz="2400" dirty="0" smtClean="0">
                <a:latin typeface="Book Antiqua" panose="02040602050305030304" pitchFamily="18" charset="0"/>
              </a:rPr>
              <a:t>variable Situationen </a:t>
            </a:r>
            <a:r>
              <a:rPr lang="de-AT" sz="2400" dirty="0">
                <a:latin typeface="Book Antiqua" panose="02040602050305030304" pitchFamily="18" charset="0"/>
              </a:rPr>
              <a:t>sowie die adäquate Zuhilfenahme von methodischen Verfahren zur </a:t>
            </a:r>
            <a:r>
              <a:rPr lang="de-AT" sz="2400" dirty="0" smtClean="0">
                <a:latin typeface="Book Antiqua" panose="02040602050305030304" pitchFamily="18" charset="0"/>
              </a:rPr>
              <a:t>Problemlösung.</a:t>
            </a:r>
          </a:p>
          <a:p>
            <a:pPr lvl="1"/>
            <a:endParaRPr lang="de-AT" sz="2400" dirty="0" smtClean="0">
              <a:latin typeface="Book Antiqua" panose="02040602050305030304" pitchFamily="18" charset="0"/>
            </a:endParaRPr>
          </a:p>
          <a:p>
            <a:pPr marL="0" lvl="1"/>
            <a:r>
              <a:rPr lang="de-AT" sz="2400" dirty="0" smtClean="0">
                <a:latin typeface="Book Antiqua" panose="02040602050305030304" pitchFamily="18" charset="0"/>
              </a:rPr>
              <a:t>Auszugehen </a:t>
            </a:r>
            <a:r>
              <a:rPr lang="de-AT" sz="2400" dirty="0">
                <a:latin typeface="Book Antiqua" panose="02040602050305030304" pitchFamily="18" charset="0"/>
              </a:rPr>
              <a:t>ist von den im Lehrplan verankerten </a:t>
            </a:r>
            <a:r>
              <a:rPr lang="de-AT" sz="2400" b="1" dirty="0">
                <a:latin typeface="Book Antiqua" panose="02040602050305030304" pitchFamily="18" charset="0"/>
              </a:rPr>
              <a:t>Kompetenzmodellen</a:t>
            </a:r>
            <a:r>
              <a:rPr lang="de-AT" sz="2400" dirty="0">
                <a:latin typeface="Book Antiqua" panose="02040602050305030304" pitchFamily="18" charset="0"/>
              </a:rPr>
              <a:t>.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dirty="0" smtClean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574924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dirty="0" smtClean="0">
                <a:latin typeface="Book Antiqua" panose="02040602050305030304" pitchFamily="18" charset="0"/>
              </a:rPr>
              <a:t>Vorteilhaft: Benutzung eines </a:t>
            </a:r>
            <a:r>
              <a:rPr lang="de-AT" sz="2400" b="1" dirty="0" err="1" smtClean="0">
                <a:latin typeface="Book Antiqua" panose="02040602050305030304" pitchFamily="18" charset="0"/>
              </a:rPr>
              <a:t>Operatorensystems</a:t>
            </a:r>
            <a:endParaRPr lang="de-AT" sz="2400" b="1" dirty="0" smtClean="0">
              <a:latin typeface="Book Antiqua" panose="02040602050305030304" pitchFamily="18" charset="0"/>
            </a:endParaRPr>
          </a:p>
          <a:p>
            <a:r>
              <a:rPr lang="de-AT" sz="2400" dirty="0" smtClean="0">
                <a:latin typeface="Book Antiqua" panose="02040602050305030304" pitchFamily="18" charset="0"/>
              </a:rPr>
              <a:t> </a:t>
            </a:r>
            <a:endParaRPr lang="de-AT" sz="2400" dirty="0">
              <a:latin typeface="Book Antiqua" panose="02040602050305030304" pitchFamily="18" charset="0"/>
            </a:endParaRPr>
          </a:p>
          <a:p>
            <a:r>
              <a:rPr lang="de-AT" sz="2400" dirty="0">
                <a:latin typeface="Book Antiqua" panose="02040602050305030304" pitchFamily="18" charset="0"/>
              </a:rPr>
              <a:t>Operatoren sind eigentlich Verben, die bei den Schülerinnen und Schülern relativ genau vordefinierte und eintrainierte </a:t>
            </a:r>
            <a:r>
              <a:rPr lang="de-AT" sz="2400" b="1" dirty="0">
                <a:latin typeface="Book Antiqua" panose="02040602050305030304" pitchFamily="18" charset="0"/>
              </a:rPr>
              <a:t>Handlungsweisen</a:t>
            </a:r>
            <a:r>
              <a:rPr lang="de-AT" sz="2400" dirty="0">
                <a:latin typeface="Book Antiqua" panose="02040602050305030304" pitchFamily="18" charset="0"/>
              </a:rPr>
              <a:t> zur Bearbeitung einer gestellten Aufgabe auslösen sollen</a:t>
            </a:r>
            <a:r>
              <a:rPr lang="de-AT" sz="2400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de-AT" sz="2400" dirty="0" smtClean="0">
                <a:latin typeface="Book Antiqua" panose="02040602050305030304" pitchFamily="18" charset="0"/>
              </a:rPr>
              <a:t> </a:t>
            </a:r>
            <a:br>
              <a:rPr lang="de-AT" sz="2400" dirty="0" smtClean="0">
                <a:latin typeface="Book Antiqua" panose="02040602050305030304" pitchFamily="18" charset="0"/>
              </a:rPr>
            </a:br>
            <a:r>
              <a:rPr lang="de-AT" sz="2400" dirty="0" smtClean="0">
                <a:latin typeface="Book Antiqua" panose="02040602050305030304" pitchFamily="18" charset="0"/>
              </a:rPr>
              <a:t>Operatoren können </a:t>
            </a:r>
            <a:r>
              <a:rPr lang="de-AT" sz="2400" dirty="0">
                <a:latin typeface="Book Antiqua" panose="02040602050305030304" pitchFamily="18" charset="0"/>
              </a:rPr>
              <a:t>unterschiedlichen Schwierigkeitsgraden zugeordnet werden und geben folglich mehr </a:t>
            </a:r>
            <a:r>
              <a:rPr lang="de-AT" sz="2400" b="1" dirty="0">
                <a:latin typeface="Book Antiqua" panose="02040602050305030304" pitchFamily="18" charset="0"/>
              </a:rPr>
              <a:t>Transparenz über das Anforderungsprofil</a:t>
            </a:r>
            <a:r>
              <a:rPr lang="de-AT" sz="2400" dirty="0">
                <a:latin typeface="Book Antiqua" panose="02040602050305030304" pitchFamily="18" charset="0"/>
              </a:rPr>
              <a:t> von </a:t>
            </a:r>
            <a:r>
              <a:rPr lang="de-AT" sz="2400" dirty="0" smtClean="0">
                <a:latin typeface="Book Antiqua" panose="02040602050305030304" pitchFamily="18" charset="0"/>
              </a:rPr>
              <a:t>Prüfungsaufgaben. </a:t>
            </a:r>
          </a:p>
          <a:p>
            <a:endParaRPr lang="de-AT" sz="2400" dirty="0" smtClean="0">
              <a:latin typeface="Book Antiqua" panose="02040602050305030304" pitchFamily="18" charset="0"/>
            </a:endParaRPr>
          </a:p>
          <a:p>
            <a:r>
              <a:rPr lang="de-AT" sz="2400" dirty="0" smtClean="0">
                <a:latin typeface="Book Antiqua" panose="02040602050305030304" pitchFamily="18" charset="0"/>
              </a:rPr>
              <a:t>Operatoren geben einen </a:t>
            </a:r>
            <a:r>
              <a:rPr lang="de-AT" sz="2400" b="1" dirty="0" smtClean="0">
                <a:latin typeface="Book Antiqua" panose="02040602050305030304" pitchFamily="18" charset="0"/>
              </a:rPr>
              <a:t>Erwartungshorizont</a:t>
            </a:r>
            <a:r>
              <a:rPr lang="de-AT" sz="2400" dirty="0" smtClean="0">
                <a:latin typeface="Book Antiqua" panose="02040602050305030304" pitchFamily="18" charset="0"/>
              </a:rPr>
              <a:t> bezüglich der Bearbeitung der Aufgabenstellung wieder und erleichtern daher die </a:t>
            </a:r>
            <a:r>
              <a:rPr lang="de-AT" sz="2400" b="1" dirty="0" smtClean="0">
                <a:latin typeface="Book Antiqua" panose="02040602050305030304" pitchFamily="18" charset="0"/>
              </a:rPr>
              <a:t>Beurteilung</a:t>
            </a:r>
            <a:r>
              <a:rPr lang="de-AT" sz="2400" dirty="0" smtClean="0"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040122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2400" b="1" dirty="0" smtClean="0">
                <a:latin typeface="Book Antiqua" panose="02040602050305030304" pitchFamily="18" charset="0"/>
              </a:rPr>
              <a:t>Themenbereich: </a:t>
            </a:r>
            <a:r>
              <a:rPr lang="de-DE" sz="2400" b="1" dirty="0">
                <a:latin typeface="Book Antiqua" panose="02040602050305030304" pitchFamily="18" charset="0"/>
              </a:rPr>
              <a:t>Diktatur gegen Demokratie </a:t>
            </a:r>
          </a:p>
          <a:p>
            <a:r>
              <a:rPr lang="de-DE" sz="2400" b="1" dirty="0">
                <a:latin typeface="Book Antiqua" panose="02040602050305030304" pitchFamily="18" charset="0"/>
              </a:rPr>
              <a:t>Arbeitsaufgabe 23: Holocaust </a:t>
            </a:r>
            <a:r>
              <a:rPr lang="de-DE" sz="2400" b="1" dirty="0" smtClean="0">
                <a:latin typeface="Book Antiqua" panose="02040602050305030304" pitchFamily="18" charset="0"/>
              </a:rPr>
              <a:t>und Erinnerungskultur </a:t>
            </a:r>
            <a:endParaRPr lang="de-DE" sz="2400" b="1" dirty="0">
              <a:latin typeface="Book Antiqua" panose="02040602050305030304" pitchFamily="18" charset="0"/>
            </a:endParaRPr>
          </a:p>
          <a:p>
            <a:r>
              <a:rPr lang="de-DE" sz="2400" b="1" dirty="0">
                <a:latin typeface="Book Antiqua" panose="02040602050305030304" pitchFamily="18" charset="0"/>
              </a:rPr>
              <a:t> </a:t>
            </a:r>
            <a:br>
              <a:rPr lang="de-DE" sz="2400" b="1" dirty="0">
                <a:latin typeface="Book Antiqua" panose="02040602050305030304" pitchFamily="18" charset="0"/>
              </a:rPr>
            </a:br>
            <a:r>
              <a:rPr lang="de-DE" sz="2400" b="1" dirty="0" smtClean="0">
                <a:latin typeface="Book Antiqua" panose="02040602050305030304" pitchFamily="18" charset="0"/>
              </a:rPr>
              <a:t>Aufgabenstellung:</a:t>
            </a:r>
            <a:endParaRPr lang="de-DE" sz="2400" b="1" dirty="0">
              <a:latin typeface="Book Antiqua" panose="02040602050305030304" pitchFamily="18" charset="0"/>
            </a:endParaRPr>
          </a:p>
          <a:p>
            <a:pPr marL="447675" indent="-447675">
              <a:tabLst>
                <a:tab pos="447675" algn="l"/>
              </a:tabLst>
            </a:pPr>
            <a:r>
              <a:rPr lang="de-DE" sz="2400" b="1" dirty="0" smtClean="0">
                <a:latin typeface="Book Antiqua" panose="02040602050305030304" pitchFamily="18" charset="0"/>
              </a:rPr>
              <a:t>1	</a:t>
            </a:r>
            <a:r>
              <a:rPr lang="de-DE" sz="2400" dirty="0" smtClean="0">
                <a:latin typeface="Book Antiqua" panose="02040602050305030304" pitchFamily="18" charset="0"/>
              </a:rPr>
              <a:t>Ermitteln </a:t>
            </a:r>
            <a:r>
              <a:rPr lang="de-DE" sz="2400" dirty="0">
                <a:latin typeface="Book Antiqua" panose="02040602050305030304" pitchFamily="18" charset="0"/>
              </a:rPr>
              <a:t>Sie aus den Textquellen 1 und 2 und aus der Infografik 3 Informationen über </a:t>
            </a:r>
            <a:r>
              <a:rPr lang="de-DE" sz="2400" dirty="0" smtClean="0">
                <a:latin typeface="Book Antiqua" panose="02040602050305030304" pitchFamily="18" charset="0"/>
              </a:rPr>
              <a:t>die Notwendigkeit </a:t>
            </a:r>
            <a:r>
              <a:rPr lang="de-DE" sz="2400" dirty="0">
                <a:latin typeface="Book Antiqua" panose="02040602050305030304" pitchFamily="18" charset="0"/>
              </a:rPr>
              <a:t>und die Problematik der Erinnerung an die NS-Zeit.</a:t>
            </a:r>
          </a:p>
          <a:p>
            <a:pPr marL="447675" indent="-447675">
              <a:tabLst>
                <a:tab pos="447675" algn="l"/>
              </a:tabLst>
            </a:pPr>
            <a:r>
              <a:rPr lang="de-DE" sz="2400" b="1" dirty="0">
                <a:latin typeface="Book Antiqua" panose="02040602050305030304" pitchFamily="18" charset="0"/>
              </a:rPr>
              <a:t>2</a:t>
            </a:r>
            <a:r>
              <a:rPr lang="de-DE" sz="2400" dirty="0">
                <a:latin typeface="Book Antiqua" panose="02040602050305030304" pitchFamily="18" charset="0"/>
              </a:rPr>
              <a:t>	Analysieren Sie die Texte und arbeiten Sie wichtige Aspekte heraus. Stellen Sie anschließend eine </a:t>
            </a:r>
            <a:br>
              <a:rPr lang="de-DE" sz="2400" dirty="0">
                <a:latin typeface="Book Antiqua" panose="02040602050305030304" pitchFamily="18" charset="0"/>
              </a:rPr>
            </a:br>
            <a:r>
              <a:rPr lang="de-DE" sz="2400" dirty="0">
                <a:latin typeface="Book Antiqua" panose="02040602050305030304" pitchFamily="18" charset="0"/>
              </a:rPr>
              <a:t>Verbindung zur Erinnerungskultur in Österreich nach 1945 her.</a:t>
            </a:r>
          </a:p>
          <a:p>
            <a:pPr marL="447675" indent="-447675" defTabSz="447675"/>
            <a:r>
              <a:rPr lang="de-DE" sz="2400" b="1" dirty="0">
                <a:latin typeface="Book Antiqua" panose="02040602050305030304" pitchFamily="18" charset="0"/>
              </a:rPr>
              <a:t>3</a:t>
            </a:r>
            <a:r>
              <a:rPr lang="de-DE" sz="2400" dirty="0">
                <a:latin typeface="Book Antiqua" panose="02040602050305030304" pitchFamily="18" charset="0"/>
              </a:rPr>
              <a:t>	Nehmen Sie Stellung zur Frage, welche Aspekte des Themas „Nationalsozialismus“ Jugendliche insgesamt und Sie persönlich etwas „angehen“ </a:t>
            </a:r>
            <a:r>
              <a:rPr lang="de-DE" sz="2400" dirty="0" smtClean="0">
                <a:latin typeface="Book Antiqua" panose="02040602050305030304" pitchFamily="18" charset="0"/>
              </a:rPr>
              <a:t>könnten! </a:t>
            </a:r>
            <a:endParaRPr lang="de-DE" sz="2400" dirty="0">
              <a:latin typeface="Book Antiqua" panose="02040602050305030304" pitchFamily="18" charset="0"/>
            </a:endParaRPr>
          </a:p>
          <a:p>
            <a:endParaRPr lang="de-AT" sz="2400" dirty="0" smtClean="0"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016429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5496" y="1052736"/>
            <a:ext cx="9001000" cy="57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470000"/>
              </a:lnSpc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9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10" y="1196752"/>
            <a:ext cx="6808109" cy="518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210183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24745"/>
            <a:ext cx="8568953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2400" b="1" dirty="0" smtClean="0">
                <a:latin typeface="Book Antiqua" panose="02040602050305030304" pitchFamily="18" charset="0"/>
              </a:rPr>
              <a:t>Themenbereich: </a:t>
            </a:r>
            <a:r>
              <a:rPr lang="de-DE" sz="2400" b="1" dirty="0">
                <a:latin typeface="Book Antiqua" panose="02040602050305030304" pitchFamily="18" charset="0"/>
              </a:rPr>
              <a:t>1500 – Aufbrüche, Hoffnungen, Ängste</a:t>
            </a:r>
          </a:p>
          <a:p>
            <a:r>
              <a:rPr lang="de-DE" sz="2400" b="1" dirty="0">
                <a:latin typeface="Book Antiqua" panose="02040602050305030304" pitchFamily="18" charset="0"/>
              </a:rPr>
              <a:t>Arbeitsaufgabe 14: Aufbrüche in </a:t>
            </a:r>
            <a:r>
              <a:rPr lang="de-DE" sz="2400" b="1" dirty="0" smtClean="0">
                <a:latin typeface="Book Antiqua" panose="02040602050305030304" pitchFamily="18" charset="0"/>
              </a:rPr>
              <a:t>der katholischen </a:t>
            </a:r>
            <a:r>
              <a:rPr lang="de-DE" sz="2400" b="1" dirty="0">
                <a:latin typeface="Book Antiqua" panose="02040602050305030304" pitchFamily="18" charset="0"/>
              </a:rPr>
              <a:t>Kirche </a:t>
            </a:r>
          </a:p>
          <a:p>
            <a:r>
              <a:rPr lang="de-DE" sz="1400" dirty="0">
                <a:latin typeface="Book Antiqua" panose="02040602050305030304" pitchFamily="18" charset="0"/>
              </a:rPr>
              <a:t> </a:t>
            </a:r>
          </a:p>
          <a:p>
            <a:r>
              <a:rPr lang="de-DE" sz="2400" b="1" dirty="0" smtClean="0">
                <a:latin typeface="Book Antiqua" panose="02040602050305030304" pitchFamily="18" charset="0"/>
              </a:rPr>
              <a:t>Aufgabenstellung:</a:t>
            </a:r>
            <a:endParaRPr lang="de-DE" sz="2400" b="1" dirty="0">
              <a:latin typeface="Book Antiqua" panose="02040602050305030304" pitchFamily="18" charset="0"/>
            </a:endParaRPr>
          </a:p>
          <a:p>
            <a:pPr marL="447675" indent="-447675" defTabSz="447675"/>
            <a:r>
              <a:rPr lang="de-DE" sz="2400" b="1" dirty="0" smtClean="0">
                <a:latin typeface="Book Antiqua" panose="02040602050305030304" pitchFamily="18" charset="0"/>
              </a:rPr>
              <a:t>1</a:t>
            </a:r>
            <a:r>
              <a:rPr lang="de-DE" sz="2400" dirty="0">
                <a:latin typeface="Book Antiqua" panose="02040602050305030304" pitchFamily="18" charset="0"/>
              </a:rPr>
              <a:t>	Beschreiben Sie wesentliche Aspekte der Krise der Kirche im Spätmittelalter und </a:t>
            </a:r>
            <a:r>
              <a:rPr lang="de-DE" sz="2400" dirty="0" smtClean="0">
                <a:latin typeface="Book Antiqua" panose="02040602050305030304" pitchFamily="18" charset="0"/>
              </a:rPr>
              <a:t>in der </a:t>
            </a:r>
            <a:r>
              <a:rPr lang="de-DE" sz="2400" dirty="0">
                <a:latin typeface="Book Antiqua" panose="02040602050305030304" pitchFamily="18" charset="0"/>
              </a:rPr>
              <a:t>Frühen Neuzeit. </a:t>
            </a:r>
          </a:p>
          <a:p>
            <a:pPr marL="447675" indent="-447675">
              <a:tabLst>
                <a:tab pos="447675" algn="l"/>
              </a:tabLst>
            </a:pPr>
            <a:r>
              <a:rPr lang="de-DE" sz="2400" b="1" dirty="0">
                <a:latin typeface="Book Antiqua" panose="02040602050305030304" pitchFamily="18" charset="0"/>
              </a:rPr>
              <a:t>2</a:t>
            </a:r>
            <a:r>
              <a:rPr lang="de-DE" sz="2400" dirty="0">
                <a:latin typeface="Book Antiqua" panose="02040602050305030304" pitchFamily="18" charset="0"/>
              </a:rPr>
              <a:t>	Verorten Sie – ausgehend von dem Quellenmaterial (Material 1) – die Bedeutung Martin Luthers für die </a:t>
            </a:r>
            <a:br>
              <a:rPr lang="de-DE" sz="2400" dirty="0">
                <a:latin typeface="Book Antiqua" panose="02040602050305030304" pitchFamily="18" charset="0"/>
              </a:rPr>
            </a:br>
            <a:r>
              <a:rPr lang="de-DE" sz="2400" dirty="0">
                <a:latin typeface="Book Antiqua" panose="02040602050305030304" pitchFamily="18" charset="0"/>
              </a:rPr>
              <a:t>Reformation.</a:t>
            </a:r>
          </a:p>
          <a:p>
            <a:pPr marL="447675" indent="-447675">
              <a:tabLst>
                <a:tab pos="447675" algn="l"/>
              </a:tabLst>
            </a:pPr>
            <a:r>
              <a:rPr lang="de-DE" sz="2400" b="1" dirty="0">
                <a:latin typeface="Book Antiqua" panose="02040602050305030304" pitchFamily="18" charset="0"/>
              </a:rPr>
              <a:t>3</a:t>
            </a:r>
            <a:r>
              <a:rPr lang="de-DE" sz="2400" dirty="0">
                <a:latin typeface="Book Antiqua" panose="02040602050305030304" pitchFamily="18" charset="0"/>
              </a:rPr>
              <a:t>	Kritik damals – Kritik heute: Zeigen Sie Parallelen und Unterschiede zwischen dem „Ungehorsam von Martin Luther“ und dem „Aufruf zum Ungehorsam“ der </a:t>
            </a:r>
            <a:br>
              <a:rPr lang="de-DE" sz="2400" dirty="0">
                <a:latin typeface="Book Antiqua" panose="02040602050305030304" pitchFamily="18" charset="0"/>
              </a:rPr>
            </a:br>
            <a:r>
              <a:rPr lang="de-DE" sz="2400" dirty="0">
                <a:latin typeface="Book Antiqua" panose="02040602050305030304" pitchFamily="18" charset="0"/>
              </a:rPr>
              <a:t>Pfarrerinitiative auf und formulieren Sie selbst eine Einschätzung zu den Erfolgsaussichten der österreichischen „Protestbewegung von unten“.</a:t>
            </a:r>
          </a:p>
          <a:p>
            <a:endParaRPr lang="de-AT" sz="2400" dirty="0" smtClean="0"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592515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800" b="1" u="sng" dirty="0" smtClean="0">
                <a:latin typeface="Book Antiqua" panose="02040602050305030304" pitchFamily="18" charset="0"/>
              </a:rPr>
              <a:t>Anforderungsbereich I: Reproduktion</a:t>
            </a:r>
          </a:p>
          <a:p>
            <a:endParaRPr lang="de-AT" sz="2400" b="1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b="1" dirty="0" smtClean="0">
                <a:latin typeface="Book Antiqua" panose="02040602050305030304" pitchFamily="18" charset="0"/>
              </a:rPr>
              <a:t>Wiedergeben von Sachverhalten</a:t>
            </a:r>
            <a:r>
              <a:rPr lang="de-AT" sz="2800" dirty="0" smtClean="0">
                <a:latin typeface="Book Antiqua" panose="02040602050305030304" pitchFamily="18" charset="0"/>
              </a:rPr>
              <a:t> (u.a. auswendig gelerntes Fachwissen oder herausgearbeitete Inhalte aus Darstellungen) sowie</a:t>
            </a:r>
          </a:p>
          <a:p>
            <a:endParaRPr lang="de-AT" sz="2800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b="1" dirty="0" smtClean="0">
                <a:latin typeface="Book Antiqua" panose="02040602050305030304" pitchFamily="18" charset="0"/>
              </a:rPr>
              <a:t>rein reproduktives Nutzen von Arbeitstechniken</a:t>
            </a:r>
            <a:r>
              <a:rPr lang="de-AT" sz="2800" dirty="0" smtClean="0">
                <a:latin typeface="Book Antiqua" panose="02040602050305030304" pitchFamily="18" charset="0"/>
              </a:rPr>
              <a:t> (z.B. Geschichte: Benennen der Quellenart, Unterscheidung zwischen Quelle und Darstellung)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>
              <a:latin typeface="Book Antiqua" panose="02040602050305030304" pitchFamily="18" charset="0"/>
            </a:endParaRPr>
          </a:p>
          <a:p>
            <a:endParaRPr lang="de-AT" sz="2400" dirty="0" smtClean="0"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942129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dirty="0" smtClean="0">
                <a:latin typeface="Book Antiqua" panose="02040602050305030304" pitchFamily="18" charset="0"/>
              </a:rPr>
              <a:t>Mögliche </a:t>
            </a:r>
            <a:r>
              <a:rPr lang="de-AT" sz="2400" b="1" u="sng" dirty="0" smtClean="0">
                <a:latin typeface="Book Antiqua" panose="02040602050305030304" pitchFamily="18" charset="0"/>
              </a:rPr>
              <a:t>Operatoren</a:t>
            </a:r>
            <a:r>
              <a:rPr lang="de-AT" sz="2400" b="1" dirty="0" smtClean="0">
                <a:latin typeface="Book Antiqua" panose="02040602050305030304" pitchFamily="18" charset="0"/>
              </a:rPr>
              <a:t> zum Anforderungsbereich I:</a:t>
            </a:r>
          </a:p>
          <a:p>
            <a:endParaRPr lang="de-AT" sz="2400" dirty="0" smtClean="0">
              <a:latin typeface="Book Antiqua" panose="02040602050305030304" pitchFamily="18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ook Antiqua" panose="02040602050305030304" pitchFamily="18" charset="0"/>
              </a:rPr>
              <a:t>(</a:t>
            </a:r>
            <a:r>
              <a:rPr lang="de-AT" sz="2400" b="1" dirty="0" err="1" smtClean="0">
                <a:latin typeface="Book Antiqua" panose="02040602050305030304" pitchFamily="18" charset="0"/>
              </a:rPr>
              <a:t>be</a:t>
            </a:r>
            <a:r>
              <a:rPr lang="de-AT" sz="2400" b="1" dirty="0" smtClean="0">
                <a:latin typeface="Book Antiqua" panose="02040602050305030304" pitchFamily="18" charset="0"/>
              </a:rPr>
              <a:t>)nennen</a:t>
            </a:r>
            <a:r>
              <a:rPr lang="de-AT" sz="2400" dirty="0" smtClean="0">
                <a:latin typeface="Book Antiqua" panose="02040602050305030304" pitchFamily="18" charset="0"/>
              </a:rPr>
              <a:t>:  auflisten bzw. aufzählen ohne jede/s 	Erklärung/Wissen bzw. angelernte Tatsachen 	wiedergeben oder Informationen aus beigefügten 	Materialien herauslesen</a:t>
            </a: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 smtClean="0">
                <a:latin typeface="Book Antiqua" panose="02040602050305030304" pitchFamily="18" charset="0"/>
              </a:rPr>
              <a:t>herausarbeiten</a:t>
            </a:r>
            <a:r>
              <a:rPr lang="de-AT" sz="2400" dirty="0" smtClean="0">
                <a:latin typeface="Book Antiqua" panose="02040602050305030304" pitchFamily="18" charset="0"/>
              </a:rPr>
              <a:t>:  Zusammenhänge unter bestimmten 	Aspekten aus dem zur Verfügung gestellten Material 	erkennen und wiedergeben</a:t>
            </a: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 smtClean="0">
                <a:latin typeface="Book Antiqua" panose="02040602050305030304" pitchFamily="18" charset="0"/>
              </a:rPr>
              <a:t>ermitteln</a:t>
            </a:r>
            <a:r>
              <a:rPr lang="de-AT" sz="2400" dirty="0" smtClean="0">
                <a:latin typeface="Book Antiqua" panose="02040602050305030304" pitchFamily="18" charset="0"/>
              </a:rPr>
              <a:t>:  anhand von zur Verfügung gestellten 	Informationen Sachverhalte bzw. Zusammenhänge 	feststellen bzw. herausfiltern</a:t>
            </a: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116590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2400" dirty="0" smtClean="0">
              <a:latin typeface="Book Antiqua" panose="02040602050305030304" pitchFamily="18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 smtClean="0">
                <a:latin typeface="Book Antiqua" panose="02040602050305030304" pitchFamily="18" charset="0"/>
              </a:rPr>
              <a:t>beschreiben</a:t>
            </a:r>
            <a:r>
              <a:rPr lang="de-AT" sz="2400" dirty="0" smtClean="0">
                <a:latin typeface="Book Antiqua" panose="02040602050305030304" pitchFamily="18" charset="0"/>
              </a:rPr>
              <a:t>:  zentrale Sachverhalte (Kernaussagen, 	besondere Beispiele, Schwerpunkte etc.) aus 	(Vor)Wissen oder aus dem zur Verfügung gestellten 	Material systematisch und logisch möglichst mit 	eigenen Worten wiedergeben</a:t>
            </a:r>
          </a:p>
          <a:p>
            <a:endParaRPr lang="de-AT" sz="2400" dirty="0" smtClean="0">
              <a:latin typeface="Book Antiqua" panose="02040602050305030304" pitchFamily="18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 smtClean="0">
                <a:latin typeface="Book Antiqua" panose="02040602050305030304" pitchFamily="18" charset="0"/>
              </a:rPr>
              <a:t>zusammenfassen</a:t>
            </a:r>
            <a:r>
              <a:rPr lang="de-AT" sz="2400" dirty="0" smtClean="0">
                <a:latin typeface="Book Antiqua" panose="02040602050305030304" pitchFamily="18" charset="0"/>
              </a:rPr>
              <a:t>:  Sachverhalte aus (Vor)Wissen oder 	aus dem zur Verfügung gestellten Material unter 	Beibehaltung des Sinns auf das Wesentliche reduzieren 	bzw. komprimiert und strukturiert darlegen</a:t>
            </a: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68412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800" b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Anforderungsbereich </a:t>
            </a:r>
            <a:r>
              <a:rPr lang="de-AT" sz="28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II</a:t>
            </a:r>
            <a:endParaRPr lang="de-AT" sz="2800" b="1" u="sng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de-AT" sz="24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de-AT" sz="2800" dirty="0">
                <a:latin typeface="Book Antiqua" panose="02040602050305030304" pitchFamily="18" charset="0"/>
              </a:rPr>
              <a:t>In diesen Bereich fallen vor allem jene Akte, </a:t>
            </a:r>
            <a:r>
              <a:rPr lang="de-AT" sz="2800" dirty="0" smtClean="0">
                <a:latin typeface="Book Antiqua" panose="02040602050305030304" pitchFamily="18" charset="0"/>
              </a:rPr>
              <a:t>die</a:t>
            </a:r>
          </a:p>
          <a:p>
            <a:endParaRPr lang="de-AT" sz="2800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 smtClean="0">
                <a:latin typeface="Book Antiqua" panose="02040602050305030304" pitchFamily="18" charset="0"/>
              </a:rPr>
              <a:t>selbstständiges </a:t>
            </a:r>
            <a:r>
              <a:rPr lang="de-AT" sz="2800" dirty="0">
                <a:latin typeface="Book Antiqua" panose="02040602050305030304" pitchFamily="18" charset="0"/>
              </a:rPr>
              <a:t>Erklären, Bearbeiten und Ordnen von Inhalten (</a:t>
            </a:r>
            <a:r>
              <a:rPr lang="de-AT" sz="2800" b="1" dirty="0">
                <a:latin typeface="Book Antiqua" panose="02040602050305030304" pitchFamily="18" charset="0"/>
              </a:rPr>
              <a:t>Reorganisation</a:t>
            </a:r>
            <a:r>
              <a:rPr lang="de-AT" sz="2800" dirty="0" smtClean="0">
                <a:latin typeface="Book Antiqua" panose="02040602050305030304" pitchFamily="18" charset="0"/>
              </a:rPr>
              <a:t>) 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2800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 smtClean="0">
                <a:latin typeface="Book Antiqua" panose="02040602050305030304" pitchFamily="18" charset="0"/>
              </a:rPr>
              <a:t>das </a:t>
            </a:r>
            <a:r>
              <a:rPr lang="de-AT" sz="2800" dirty="0">
                <a:latin typeface="Book Antiqua" panose="02040602050305030304" pitchFamily="18" charset="0"/>
              </a:rPr>
              <a:t>angemessene Anwenden von methodischen Schritten auf unbekannte Zusammenhänge (</a:t>
            </a:r>
            <a:r>
              <a:rPr lang="de-AT" sz="2800" b="1" dirty="0">
                <a:latin typeface="Book Antiqua" panose="02040602050305030304" pitchFamily="18" charset="0"/>
              </a:rPr>
              <a:t>Transfer</a:t>
            </a:r>
            <a:r>
              <a:rPr lang="de-AT" sz="2800" dirty="0">
                <a:latin typeface="Book Antiqua" panose="02040602050305030304" pitchFamily="18" charset="0"/>
              </a:rPr>
              <a:t>) erfordern. </a:t>
            </a:r>
            <a:r>
              <a:rPr lang="de-AT" sz="2800" dirty="0"/>
              <a:t>	</a:t>
            </a:r>
          </a:p>
          <a:p>
            <a:r>
              <a:rPr lang="de-AT" sz="28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573982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Mögliche </a:t>
            </a: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Operatoren</a:t>
            </a: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zum Anforderungsbereich II:</a:t>
            </a:r>
            <a:endParaRPr lang="de-AT" sz="24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analysieren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:  Sachverhalte oder Materialien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4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kriteriengeleitet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bzw. </a:t>
            </a:r>
            <a:r>
              <a:rPr lang="de-AT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aspektgeleitet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ergründen,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untersuchen und auswerten</a:t>
            </a: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erklären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:  Sachverhalte und Materialien durch eigenes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(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Vor)Wissen und eigene Einsichten in einen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Zusammenhang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(Theorie, Modell, Regel) einordnen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und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dies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begründen</a:t>
            </a: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vergleichen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: Sachverhalte oder Materialien systematisch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gegenüberstellen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, um Gemeinsamkeiten,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4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Gegensätzlichkeiten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, Unterschiede, besondere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Abweichungen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und Gewichtungen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herauszustellen</a:t>
            </a:r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909953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auswerten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:  Informationen, Daten und Ergebnisse zu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einer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abschließenden Gesamtaussage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zusammenführen</a:t>
            </a:r>
          </a:p>
          <a:p>
            <a:pPr marL="533400" indent="-533400"/>
            <a:endParaRPr lang="de-AT" sz="24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einordnen/zuordnen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:  einen oder mehrere Sachverhalte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oder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Materialien in einen begründeten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Zusammenhang stellen</a:t>
            </a: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29477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800" b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Anforderungsbereich </a:t>
            </a:r>
            <a:r>
              <a:rPr lang="de-AT" sz="28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III</a:t>
            </a:r>
            <a:endParaRPr lang="de-AT" sz="2800" b="1" u="sng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de-AT" sz="24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de-AT" sz="2800" dirty="0">
                <a:latin typeface="Book Antiqua" panose="02040602050305030304" pitchFamily="18" charset="0"/>
              </a:rPr>
              <a:t>In diesen Bereich fallen jene Akte</a:t>
            </a:r>
            <a:r>
              <a:rPr lang="de-AT" sz="2800" dirty="0" smtClean="0">
                <a:latin typeface="Book Antiqua" panose="02040602050305030304" pitchFamily="18" charset="0"/>
              </a:rPr>
              <a:t>,</a:t>
            </a:r>
          </a:p>
          <a:p>
            <a:r>
              <a:rPr lang="de-AT" sz="2800" dirty="0" smtClean="0">
                <a:latin typeface="Book Antiqua" panose="0204060205030503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 smtClean="0">
                <a:latin typeface="Book Antiqua" panose="02040602050305030304" pitchFamily="18" charset="0"/>
              </a:rPr>
              <a:t>die </a:t>
            </a:r>
            <a:r>
              <a:rPr lang="de-AT" sz="2800" dirty="0">
                <a:latin typeface="Book Antiqua" panose="02040602050305030304" pitchFamily="18" charset="0"/>
              </a:rPr>
              <a:t>einen reflexiven Umgang mit neuen Zusammenhängen bzw. Problemkonstellationen, </a:t>
            </a:r>
            <a:r>
              <a:rPr lang="de-AT" sz="2800" dirty="0" smtClean="0">
                <a:latin typeface="Book Antiqua" panose="02040602050305030304" pitchFamily="18" charset="0"/>
              </a:rPr>
              <a:t>mit eingesetzten </a:t>
            </a:r>
            <a:r>
              <a:rPr lang="de-AT" sz="2800" dirty="0">
                <a:latin typeface="Book Antiqua" panose="02040602050305030304" pitchFamily="18" charset="0"/>
              </a:rPr>
              <a:t>Methoden und </a:t>
            </a:r>
            <a:r>
              <a:rPr lang="de-AT" sz="2800" dirty="0" smtClean="0">
                <a:latin typeface="Book Antiqua" panose="02040602050305030304" pitchFamily="18" charset="0"/>
              </a:rPr>
              <a:t>gewonnenen </a:t>
            </a:r>
            <a:r>
              <a:rPr lang="de-AT" sz="2800" dirty="0">
                <a:latin typeface="Book Antiqua" panose="02040602050305030304" pitchFamily="18" charset="0"/>
              </a:rPr>
              <a:t>Erkenntnissen (</a:t>
            </a:r>
            <a:r>
              <a:rPr lang="de-AT" sz="2800" b="1" dirty="0">
                <a:latin typeface="Book Antiqua" panose="02040602050305030304" pitchFamily="18" charset="0"/>
              </a:rPr>
              <a:t>Reflexion</a:t>
            </a:r>
            <a:r>
              <a:rPr lang="de-AT" sz="2800" dirty="0">
                <a:latin typeface="Book Antiqua" panose="02040602050305030304" pitchFamily="18" charset="0"/>
              </a:rPr>
              <a:t>) erfordern, um </a:t>
            </a:r>
            <a:r>
              <a:rPr lang="de-AT" sz="2800" dirty="0" smtClean="0">
                <a:latin typeface="Book Antiqua" panose="02040602050305030304" pitchFamily="18" charset="0"/>
              </a:rPr>
              <a:t>zu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2800" dirty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 smtClean="0">
                <a:latin typeface="Book Antiqua" panose="02040602050305030304" pitchFamily="18" charset="0"/>
              </a:rPr>
              <a:t>selbstständigen </a:t>
            </a:r>
            <a:r>
              <a:rPr lang="de-AT" sz="2800" dirty="0">
                <a:latin typeface="Book Antiqua" panose="02040602050305030304" pitchFamily="18" charset="0"/>
              </a:rPr>
              <a:t>Begründungen, Interpretationen und </a:t>
            </a:r>
            <a:r>
              <a:rPr lang="de-AT" sz="2800" dirty="0" smtClean="0">
                <a:latin typeface="Book Antiqua" panose="02040602050305030304" pitchFamily="18" charset="0"/>
              </a:rPr>
              <a:t>Bewertungen </a:t>
            </a:r>
            <a:r>
              <a:rPr lang="de-AT" sz="2800" dirty="0">
                <a:latin typeface="Book Antiqua" panose="02040602050305030304" pitchFamily="18" charset="0"/>
              </a:rPr>
              <a:t>zu gelangen (</a:t>
            </a:r>
            <a:r>
              <a:rPr lang="de-AT" sz="2800" b="1" dirty="0">
                <a:latin typeface="Book Antiqua" panose="02040602050305030304" pitchFamily="18" charset="0"/>
              </a:rPr>
              <a:t>Problemlösung</a:t>
            </a:r>
            <a:r>
              <a:rPr lang="de-AT" sz="2800" dirty="0">
                <a:latin typeface="Book Antiqua" panose="02040602050305030304" pitchFamily="18" charset="0"/>
              </a:rPr>
              <a:t>). 	</a:t>
            </a:r>
          </a:p>
          <a:p>
            <a:r>
              <a:rPr lang="de-AT" sz="2800" dirty="0">
                <a:solidFill>
                  <a:srgbClr val="000000"/>
                </a:solidFill>
              </a:rPr>
              <a:t>	</a:t>
            </a:r>
          </a:p>
          <a:p>
            <a:r>
              <a:rPr lang="de-AT" sz="2800" dirty="0">
                <a:solidFill>
                  <a:srgbClr val="000000"/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32654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Mögliche </a:t>
            </a: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Operatoren</a:t>
            </a: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zum Anforderungsbereich III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:</a:t>
            </a:r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rekonstruieren/erzählen/ darstellen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:  kritisches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Darstellen eines Sachverhaltes in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einer selbstständig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begründeten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Narration unter Verwendung von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Quellen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, Darstellungen und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Kenntnissen</a:t>
            </a:r>
          </a:p>
          <a:p>
            <a:pPr marL="533400" indent="-533400"/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dekonstruieren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: 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kritisches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Durchschauen und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Durchleuchten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einer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vorgegebenen Erzählung/eines 	Textes/… 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über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einen bestimmten Sachverhalt</a:t>
            </a: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32452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beurteilen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: innerhalb eines Zusammenhanges den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Stellenwert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von Aussagen, Behauptungen, Urteilen,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Vorschlägen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etc. bestimmen, um unter Offenlegung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der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angewandten Kriterien, unter Verwendung von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Fachwissen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und Fachmethoden zu einem begründeten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Sachurteil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zu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gelangen</a:t>
            </a:r>
          </a:p>
          <a:p>
            <a:endParaRPr lang="de-AT" sz="24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bewerten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: in kontroversen Fragen zu Aussagen,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Behauptungen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, Vorschlägen oder Maßnahmen eine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persönliche und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damit selbstständige, jedoch auch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fachlich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argumentierte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Stellungnahme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abgeben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und 	dabei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die eigenen Wertmaßstäbe offen legen</a:t>
            </a: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905666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676400" y="304800"/>
            <a:ext cx="57150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 smtClean="0">
                <a:latin typeface="Book Antiqua" panose="02040602050305030304" pitchFamily="18" charset="0"/>
              </a:rPr>
              <a:t>Neue Reifeprüfung </a:t>
            </a:r>
            <a:r>
              <a:rPr lang="de-DE" sz="2400" b="1" dirty="0">
                <a:latin typeface="Book Antiqua" panose="02040602050305030304" pitchFamily="18" charset="0"/>
              </a:rPr>
              <a:t>AHS</a:t>
            </a:r>
          </a:p>
          <a:p>
            <a:pPr>
              <a:defRPr/>
            </a:pPr>
            <a:r>
              <a:rPr lang="de-DE" sz="1400" b="1" dirty="0" smtClean="0">
                <a:latin typeface="Book Antiqua" panose="02040602050305030304" pitchFamily="18" charset="0"/>
              </a:rPr>
              <a:t>Stand 01. Oktober 2014</a:t>
            </a:r>
            <a:endParaRPr lang="de-DE" sz="1400" b="1" dirty="0">
              <a:latin typeface="Book Antiqua" panose="02040602050305030304" pitchFamily="18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1655" y="1014166"/>
            <a:ext cx="9092345" cy="563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3200" b="1" dirty="0" smtClean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000" dirty="0" smtClean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sz="36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1. Säule: Vorwissenschaftliche Arbeit (VWA)</a:t>
            </a:r>
          </a:p>
          <a:p>
            <a:pPr eaLnBrk="1" hangingPunct="1">
              <a:spcBef>
                <a:spcPct val="50000"/>
              </a:spcBef>
              <a:defRPr/>
            </a:pPr>
            <a:endParaRPr lang="de-DE" sz="1200" dirty="0" smtClean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0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2400" dirty="0" smtClean="0">
              <a:solidFill>
                <a:srgbClr val="0066CC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3600" b="1" dirty="0" smtClean="0">
                <a:latin typeface="Tahoma" pitchFamily="34" charset="0"/>
              </a:rPr>
              <a:t> 	</a:t>
            </a:r>
            <a:endParaRPr lang="de-DE" sz="2400" b="1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b="1" dirty="0" smtClean="0">
                <a:latin typeface="Tahoma" pitchFamily="34" charset="0"/>
              </a:rPr>
              <a:t> 	</a:t>
            </a:r>
            <a:endParaRPr lang="de-DE" sz="3600" b="1" dirty="0" smtClean="0">
              <a:solidFill>
                <a:srgbClr val="0066CC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Tahoma" pitchFamily="34" charset="0"/>
              </a:rPr>
              <a:t> 	</a:t>
            </a:r>
          </a:p>
          <a:p>
            <a:pPr eaLnBrk="1" hangingPunct="1"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2400" dirty="0" smtClean="0">
              <a:latin typeface="Tahoma" pitchFamily="34" charset="0"/>
            </a:endParaRPr>
          </a:p>
        </p:txBody>
      </p:sp>
      <p:pic>
        <p:nvPicPr>
          <p:cNvPr id="8" name="Picture 8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059"/>
            <a:ext cx="1080120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954732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Weitere Operatoren zum Anforderungsbereich III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(hier wird es unter Umständen schon sehr fachbezogen):</a:t>
            </a:r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erörtern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: (nach einer eingehenden Analyse) einen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Zusammenhang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oder Material (z.B. Darstellungen)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durch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Pro- und </a:t>
            </a:r>
            <a:r>
              <a:rPr lang="de-AT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Contraargumente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auf die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Stichhaltigkeit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hin abwägend überprüfen und daraus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eine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selbstständige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Stellungnahme entwickeln</a:t>
            </a:r>
          </a:p>
          <a:p>
            <a:endParaRPr lang="de-AT" sz="24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interpretieren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: Sinnzusammenhänge aus Material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methodisch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reguliert herausarbeiten und eine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begründete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Stellungnahme formulieren, die aufgrund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einer </a:t>
            </a: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Analyse, Erläuterung und Bewertung erstellt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wurde</a:t>
            </a:r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850933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56895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Weitere Operatoren:</a:t>
            </a:r>
          </a:p>
          <a:p>
            <a:endParaRPr lang="de-AT" sz="24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de-AT" sz="2400" dirty="0" smtClean="0">
                <a:latin typeface="Book Antiqua" panose="02040602050305030304" pitchFamily="18" charset="0"/>
              </a:rPr>
              <a:t>darstellen</a:t>
            </a:r>
            <a:r>
              <a:rPr lang="de-AT" sz="2400" dirty="0">
                <a:latin typeface="Book Antiqua" panose="02040602050305030304" pitchFamily="18" charset="0"/>
              </a:rPr>
              <a:t>, Stellung nehmen, entwerfen, entwickeln, diskutieren, (über)prüfen, gestalten, formulieren, verfassen, kritisieren </a:t>
            </a:r>
            <a:endParaRPr lang="de-AT" sz="2400" dirty="0" smtClean="0">
              <a:latin typeface="Book Antiqua" panose="02040602050305030304" pitchFamily="18" charset="0"/>
            </a:endParaRPr>
          </a:p>
          <a:p>
            <a:endParaRPr lang="de-AT" sz="2400" dirty="0"/>
          </a:p>
          <a:p>
            <a:endParaRPr lang="de-AT" sz="2400" dirty="0"/>
          </a:p>
          <a:p>
            <a:r>
              <a:rPr lang="de-AT" sz="2400" i="1" dirty="0" err="1">
                <a:latin typeface="Book Antiqua" panose="02040602050305030304" pitchFamily="18" charset="0"/>
              </a:rPr>
              <a:t>Operatorensystem</a:t>
            </a:r>
            <a:r>
              <a:rPr lang="de-AT" sz="2400" i="1" dirty="0">
                <a:latin typeface="Book Antiqua" panose="02040602050305030304" pitchFamily="18" charset="0"/>
              </a:rPr>
              <a:t> adaptiv erstellt und erweitert v. </a:t>
            </a:r>
            <a:r>
              <a:rPr lang="de-AT" sz="2400" i="1" dirty="0" err="1">
                <a:latin typeface="Book Antiqua" panose="02040602050305030304" pitchFamily="18" charset="0"/>
              </a:rPr>
              <a:t>Ch</a:t>
            </a:r>
            <a:r>
              <a:rPr lang="de-AT" sz="2400" i="1" dirty="0" smtClean="0">
                <a:latin typeface="Book Antiqua" panose="02040602050305030304" pitchFamily="18" charset="0"/>
              </a:rPr>
              <a:t>. </a:t>
            </a:r>
            <a:r>
              <a:rPr lang="de-AT" sz="2400" i="1" dirty="0" err="1" smtClean="0">
                <a:latin typeface="Book Antiqua" panose="02040602050305030304" pitchFamily="18" charset="0"/>
              </a:rPr>
              <a:t>Kühberger</a:t>
            </a:r>
            <a:r>
              <a:rPr lang="de-AT" sz="2400" i="1" dirty="0" smtClean="0">
                <a:latin typeface="Book Antiqua" panose="02040602050305030304" pitchFamily="18" charset="0"/>
              </a:rPr>
              <a:t> </a:t>
            </a:r>
            <a:r>
              <a:rPr lang="de-AT" sz="2400" i="1" dirty="0">
                <a:latin typeface="Book Antiqua" panose="02040602050305030304" pitchFamily="18" charset="0"/>
              </a:rPr>
              <a:t>nach: Keller 2009; Kultusministerium Baden-Württemberg (2010); Hessisches Kultusministerium (2010). </a:t>
            </a:r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8263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30310" y="1196975"/>
            <a:ext cx="6538034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Teil 3: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4000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Durchführung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(RPVO § 30)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2" y="1196975"/>
            <a:ext cx="7740526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de-AT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2000" dirty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134682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26281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RPVO §30, Abs. 1: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10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1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	„In der unterrichtsfreien Zeit vor der mündlichen Prüfung können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Arbeitsgruppen</a:t>
            </a:r>
            <a:r>
              <a:rPr lang="de-AT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zur Vorbereitung auf die mündliche Prüfung eingerichtet werden. Die Vorbereitung in den Arbeitsgruppen hat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bis zu vier Unterrichtseinheiten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pro ein Prüfungsgebiet bildenden Unterrichtsgegenstand zu umfassen. In den Arbeitsgruppen sind die prüfungsrelevanten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Kompetenzanforderungen</a:t>
            </a:r>
            <a:r>
              <a:rPr lang="de-AT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im jeweiligen Prüfungsgebiet zu behandeln, Prüfungssituationen zu analysieren und lerntechnische Hinweise zur Bewältigung der Lerninhalte zu geben.“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8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offen: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4 UE pro Klasse bzw. Gruppe oder pro Fach?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</a:t>
            </a: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696220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980728"/>
            <a:ext cx="8568953" cy="58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RPVO §30, Abs. 2: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5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5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	„Die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Schulleiterin</a:t>
            </a:r>
            <a:r>
              <a:rPr lang="de-AT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oder der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Schulleiter</a:t>
            </a:r>
            <a:r>
              <a:rPr lang="de-AT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hat die für die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ordnungsgemäße Durchführung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der mündlichen Prüfung notwendigen Vorkehrungen zu treffen. Über den Verlauf der mündlichen Prüfung ist ein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Prüfungsprotokoll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zu führen.“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0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konkret: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Einteilung der Prüfungen (pro Kandidat/in auch mehr als 1 Tag)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Bestellung der fachkundigen Beisitzer/innen (sonst: LSR)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Prüfungs-, Vorbereitungs- und Aufenthaltsraum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technische Infrastruktur (z.B. Präsentationskamera, Medien)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Vorbereitung für Ziehen der Themenbereiche (+ Zurücklegen)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Vorbereitung für Zuweisung der Aufgabenstellungen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Sichtbarmachen der Aufgaben für Kommission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Umgang mit Versuchsvorbereitungen in NW (vgl. Broschüre)</a:t>
            </a: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799124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89989"/>
            <a:ext cx="8784977" cy="566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RPVO §30, Abs. </a:t>
            </a:r>
            <a:r>
              <a:rPr lang="de-AT" sz="2400" b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3</a:t>
            </a: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8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	„Die oder der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Vorsitzende</a:t>
            </a:r>
            <a:r>
              <a:rPr lang="de-AT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hat für einen rechtskonformen Ablauf der Prüfung zu sorgen.“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10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10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konkret: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kein </a:t>
            </a:r>
            <a:r>
              <a:rPr lang="de-AT" sz="24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Dirimierungsrecht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mehr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Vollständigkeit der Kommission (Vorsitzende/r, Direktor/in, KV, Prüfer/in, fachkundige/r Beisitzer/in; Ersatz bei Doppelfunktion oder Verhinderung)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Überwachung des Ziehungs- und Zuweisungsvorganges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Sicherstellung der Abschirmung der Kandidat/</a:t>
            </a:r>
            <a:r>
              <a:rPr lang="de-AT" sz="24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inn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/en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Festsetzen der Gesamtbeurteilung der RP</a:t>
            </a: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952748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640961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RPVO §30, Abs. 4: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8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angemessene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Vorbereitungszeit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von mindestens 20 Minuten (wie bisher), in leb. FS mindestens 15 Minuten (für </a:t>
            </a:r>
            <a:r>
              <a:rPr lang="de-AT" sz="24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monolog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. Teil) (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Frage: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Vorbereitungszeit kann je nach gewähltem Themenbereich und zugewiesener Aufgabenstellung variieren → wann wird gezogen?)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</a:tabLst>
              <a:defRPr/>
            </a:pP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(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Erläuterungen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: längere Vorbereitungszeit z.B. in IU, 	BGW, DG, Informatik, NW mit Versuchen, GSK/PB mit 	mehreren Quellen)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</a:tabLst>
              <a:defRPr/>
            </a:pPr>
            <a:endParaRPr lang="de-AT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Prüfungszeit:</a:t>
            </a:r>
            <a:r>
              <a:rPr lang="de-AT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10 bis 20 Minuten (in der Regel 15 Minuten; 20 Minuten bes. für IU, BGW); nicht länger als für Gewinnung einer sicheren Beurteilung erforderlich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8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229296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640961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RPVO §30, Abs. </a:t>
            </a:r>
            <a:r>
              <a:rPr lang="de-AT" sz="2400" b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5</a:t>
            </a: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8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8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Möglichkeit, im Einvernehmen zwischen Prüfer/in und Kandidat/in Prüfung zur Gänze oder in wesentlichen Teilen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 einer leb. FS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abzulegen → mangelnde Kenntnisse in leb. FS ohne Relevanz für Beurteilung; Vermerk im RP-Zeugnis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</a:tabLst>
              <a:defRPr/>
            </a:pP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endParaRPr lang="de-AT" sz="8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899782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784977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Rechtliche Grundlagen (kursiv</a:t>
            </a:r>
            <a:r>
              <a:rPr lang="de-AT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: </a:t>
            </a: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aus den Erläuterungen):</a:t>
            </a:r>
          </a:p>
          <a:p>
            <a:endParaRPr lang="de-AT" sz="24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b="1" dirty="0">
                <a:latin typeface="Book Antiqua" panose="02040602050305030304" pitchFamily="18" charset="0"/>
              </a:rPr>
              <a:t>Auf Fehler, die während einer mündlichen Prüfung auftreten und die die weitere Lösung der Aufgabe wesentlich beeinflussen, ist sogleich hinzuweisen</a:t>
            </a:r>
            <a:r>
              <a:rPr lang="de-AT" sz="2400" dirty="0" smtClean="0">
                <a:latin typeface="Book Antiqua" panose="02040602050305030304" pitchFamily="18" charset="0"/>
              </a:rPr>
              <a:t>.</a:t>
            </a:r>
          </a:p>
          <a:p>
            <a:pPr marL="361950" indent="-361950"/>
            <a:r>
              <a:rPr lang="de-AT" sz="2400" dirty="0" smtClean="0">
                <a:latin typeface="Book Antiqua" panose="02040602050305030304" pitchFamily="18" charset="0"/>
              </a:rPr>
              <a:t> </a:t>
            </a:r>
            <a:r>
              <a:rPr lang="de-AT" sz="2400" dirty="0">
                <a:latin typeface="Book Antiqua" panose="02040602050305030304" pitchFamily="18" charset="0"/>
              </a:rPr>
              <a:t/>
            </a:r>
            <a:br>
              <a:rPr lang="de-AT" sz="2400" dirty="0">
                <a:latin typeface="Book Antiqua" panose="02040602050305030304" pitchFamily="18" charset="0"/>
              </a:rPr>
            </a:br>
            <a:r>
              <a:rPr lang="de-AT" sz="2400" i="1" dirty="0">
                <a:latin typeface="Book Antiqua" panose="02040602050305030304" pitchFamily="18" charset="0"/>
              </a:rPr>
              <a:t>Es genügt, dass der Schüler oder die Schülerin auf den Fehler aufmerksam gemacht wird. Der Prüfer oder die Prüferin ist nicht verpflichtet, auch inhaltliche Hilfestellung zu geben</a:t>
            </a:r>
            <a:r>
              <a:rPr lang="de-AT" sz="2400" i="1" dirty="0" smtClean="0">
                <a:latin typeface="Book Antiqua" panose="02040602050305030304" pitchFamily="18" charset="0"/>
              </a:rPr>
              <a:t>.</a:t>
            </a:r>
          </a:p>
          <a:p>
            <a:endParaRPr lang="de-AT" sz="2400" i="1" dirty="0" smtClean="0"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656979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784977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Rechtliche Grundlagen (kursiv: aus den Erläuterungen):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AT" sz="2400" i="1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i="1" dirty="0" smtClean="0">
                <a:latin typeface="Book Antiqua" panose="02040602050305030304" pitchFamily="18" charset="0"/>
              </a:rPr>
              <a:t>Ist </a:t>
            </a:r>
            <a:r>
              <a:rPr lang="de-AT" sz="2400" i="1" dirty="0">
                <a:latin typeface="Book Antiqua" panose="02040602050305030304" pitchFamily="18" charset="0"/>
              </a:rPr>
              <a:t>der für die Beantwortung einer Prüfungsfrage vorgesehene Anteil an zulässiger Prüfungszeit verstrichen ist, ist die Behandlung der Prüfungsfrage abzubrechen und die nächste Frage zu stellen</a:t>
            </a:r>
            <a:r>
              <a:rPr lang="de-AT" sz="2400" i="1" dirty="0" smtClean="0">
                <a:latin typeface="Book Antiqua" panose="02040602050305030304" pitchFamily="18" charset="0"/>
              </a:rPr>
              <a:t>.</a:t>
            </a:r>
          </a:p>
          <a:p>
            <a:endParaRPr lang="de-AT" sz="2400" i="1" dirty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i="1" dirty="0" smtClean="0">
                <a:latin typeface="Book Antiqua" panose="02040602050305030304" pitchFamily="18" charset="0"/>
              </a:rPr>
              <a:t>Kann </a:t>
            </a:r>
            <a:r>
              <a:rPr lang="de-AT" sz="2400" i="1" dirty="0">
                <a:latin typeface="Book Antiqua" panose="02040602050305030304" pitchFamily="18" charset="0"/>
              </a:rPr>
              <a:t>eine Frage nicht beantwortet werden, ist es zulässig, sofort zur nächsten Frage überzugehen. </a:t>
            </a:r>
          </a:p>
          <a:p>
            <a:endParaRPr lang="de-AT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301040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5496" y="1052736"/>
            <a:ext cx="8136904" cy="57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endParaRPr lang="de-DE" b="1" dirty="0" smtClean="0">
              <a:latin typeface="Book Antiqua" pitchFamily="18" charset="0"/>
            </a:endParaRPr>
          </a:p>
          <a:p>
            <a:pPr algn="ctr">
              <a:defRPr/>
            </a:pPr>
            <a:endParaRPr lang="de-DE" b="1" dirty="0" smtClean="0">
              <a:latin typeface="Book Antiqua" pitchFamily="18" charset="0"/>
            </a:endParaRPr>
          </a:p>
          <a:p>
            <a:pPr marL="266700" indent="-177800">
              <a:buFont typeface="Arial" pitchFamily="34" charset="0"/>
              <a:buChar char="•"/>
              <a:defRPr/>
            </a:pPr>
            <a:r>
              <a:rPr lang="de-DE" sz="2400" b="1" dirty="0" smtClean="0">
                <a:latin typeface="Book Antiqua" pitchFamily="18" charset="0"/>
              </a:rPr>
              <a:t> Prüfungsgebiet: </a:t>
            </a:r>
            <a:r>
              <a:rPr lang="de-DE" sz="2400" dirty="0" smtClean="0">
                <a:latin typeface="Book Antiqua" pitchFamily="18" charset="0"/>
              </a:rPr>
              <a:t>VWA + Präsentation und Diskussion</a:t>
            </a:r>
          </a:p>
          <a:p>
            <a:pPr marL="444500" algn="ctr">
              <a:defRPr/>
            </a:pPr>
            <a:endParaRPr lang="de-DE" sz="1400" dirty="0">
              <a:latin typeface="Book Antiqua" pitchFamily="18" charset="0"/>
            </a:endParaRPr>
          </a:p>
          <a:p>
            <a:pPr marL="355600" indent="-266700">
              <a:buFont typeface="Arial" pitchFamily="34" charset="0"/>
              <a:buChar char="•"/>
              <a:defRPr/>
            </a:pPr>
            <a:r>
              <a:rPr lang="de-DE" sz="2400" b="1" dirty="0" smtClean="0">
                <a:latin typeface="Book Antiqua" pitchFamily="18" charset="0"/>
              </a:rPr>
              <a:t>vgl</a:t>
            </a:r>
            <a:r>
              <a:rPr lang="de-DE" sz="2400" b="1" dirty="0">
                <a:latin typeface="Book Antiqua" pitchFamily="18" charset="0"/>
              </a:rPr>
              <a:t>. </a:t>
            </a:r>
            <a:r>
              <a:rPr lang="de-DE" sz="2400" b="1" dirty="0" smtClean="0">
                <a:latin typeface="Book Antiqua" pitchFamily="18" charset="0"/>
              </a:rPr>
              <a:t>Handreichungen </a:t>
            </a:r>
            <a:r>
              <a:rPr lang="de-DE" sz="2400" b="1" dirty="0">
                <a:latin typeface="Book Antiqua" pitchFamily="18" charset="0"/>
              </a:rPr>
              <a:t>des </a:t>
            </a:r>
            <a:r>
              <a:rPr lang="de-DE" sz="2400" b="1" dirty="0" smtClean="0">
                <a:latin typeface="Book Antiqua" pitchFamily="18" charset="0"/>
              </a:rPr>
              <a:t>BMBF</a:t>
            </a:r>
            <a:endParaRPr lang="de-DE" sz="2400" b="1" dirty="0">
              <a:latin typeface="Book Antiqua" pitchFamily="18" charset="0"/>
            </a:endParaRPr>
          </a:p>
          <a:p>
            <a:pPr defTabSz="719138">
              <a:defRPr/>
            </a:pPr>
            <a:r>
              <a:rPr lang="de-DE" sz="2400" dirty="0" smtClean="0">
                <a:latin typeface="Book Antiqua" pitchFamily="18" charset="0"/>
              </a:rPr>
              <a:t>	</a:t>
            </a:r>
            <a:r>
              <a:rPr lang="de-DE" sz="2000" dirty="0" smtClean="0">
                <a:latin typeface="Book Antiqua" pitchFamily="18" charset="0"/>
              </a:rPr>
              <a:t>„</a:t>
            </a:r>
            <a:r>
              <a:rPr lang="de-DE" sz="2000" dirty="0">
                <a:latin typeface="Book Antiqua" pitchFamily="18" charset="0"/>
              </a:rPr>
              <a:t>Vorwissenschaftliche </a:t>
            </a:r>
            <a:r>
              <a:rPr lang="de-DE" sz="2000" dirty="0" smtClean="0">
                <a:latin typeface="Book Antiqua" pitchFamily="18" charset="0"/>
              </a:rPr>
              <a:t>Arbeit“ (November 2013)</a:t>
            </a:r>
          </a:p>
          <a:p>
            <a:pPr defTabSz="719138">
              <a:defRPr/>
            </a:pPr>
            <a:r>
              <a:rPr lang="de-DE" sz="2000" dirty="0" smtClean="0">
                <a:solidFill>
                  <a:srgbClr val="C00000"/>
                </a:solidFill>
                <a:latin typeface="Book Antiqua" pitchFamily="18" charset="0"/>
              </a:rPr>
              <a:t>	</a:t>
            </a:r>
            <a:r>
              <a:rPr lang="de-DE" sz="2000" dirty="0" smtClean="0">
                <a:latin typeface="Book Antiqua" pitchFamily="18" charset="0"/>
              </a:rPr>
              <a:t>„Beurteilungskriterien für das Prüfungsgebiet“ (November 2013)</a:t>
            </a:r>
          </a:p>
          <a:p>
            <a:pPr defTabSz="719138">
              <a:defRPr/>
            </a:pPr>
            <a:r>
              <a:rPr lang="de-DE" sz="2000" dirty="0">
                <a:latin typeface="Book Antiqua" pitchFamily="18" charset="0"/>
              </a:rPr>
              <a:t>	</a:t>
            </a:r>
            <a:r>
              <a:rPr lang="de-DE" sz="2000" dirty="0" smtClean="0">
                <a:latin typeface="Book Antiqua" pitchFamily="18" charset="0"/>
              </a:rPr>
              <a:t>„Diskutieren“ (2012)</a:t>
            </a:r>
          </a:p>
          <a:p>
            <a:pPr defTabSz="719138">
              <a:defRPr/>
            </a:pPr>
            <a:r>
              <a:rPr lang="de-DE" sz="2000" dirty="0">
                <a:latin typeface="Book Antiqua" pitchFamily="18" charset="0"/>
              </a:rPr>
              <a:t>	</a:t>
            </a:r>
            <a:r>
              <a:rPr lang="de-DE" sz="2000" dirty="0" smtClean="0">
                <a:latin typeface="Book Antiqua" pitchFamily="18" charset="0"/>
              </a:rPr>
              <a:t>„Präsentieren und Diskutieren“ </a:t>
            </a:r>
            <a:endParaRPr lang="de-DE" sz="2000" dirty="0">
              <a:latin typeface="Book Antiqua" pitchFamily="18" charset="0"/>
            </a:endParaRPr>
          </a:p>
          <a:p>
            <a:pPr algn="ctr">
              <a:defRPr/>
            </a:pPr>
            <a:endParaRPr lang="de-DE" sz="1400" b="1" dirty="0">
              <a:latin typeface="Book Antiqua" pitchFamily="18" charset="0"/>
            </a:endParaRPr>
          </a:p>
          <a:p>
            <a:pPr marL="342900" indent="-254000">
              <a:buFont typeface="Arial" pitchFamily="34" charset="0"/>
              <a:buChar char="•"/>
              <a:defRPr/>
            </a:pPr>
            <a:r>
              <a:rPr lang="de-DE" sz="2400" b="1" dirty="0">
                <a:latin typeface="Book Antiqua" pitchFamily="18" charset="0"/>
              </a:rPr>
              <a:t>für alle Schüler/innen </a:t>
            </a:r>
            <a:r>
              <a:rPr lang="de-DE" sz="2400" b="1" dirty="0" smtClean="0">
                <a:latin typeface="Book Antiqua" pitchFamily="18" charset="0"/>
              </a:rPr>
              <a:t>verpflichtend</a:t>
            </a:r>
          </a:p>
          <a:p>
            <a:pPr>
              <a:defRPr/>
            </a:pPr>
            <a:endParaRPr lang="de-DE" sz="1400" b="1" dirty="0">
              <a:latin typeface="Book Antiqua" pitchFamily="18" charset="0"/>
            </a:endParaRPr>
          </a:p>
          <a:p>
            <a:pPr algn="ctr">
              <a:lnSpc>
                <a:spcPct val="470000"/>
              </a:lnSpc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  <a:p>
            <a:pPr algn="ctr">
              <a:defRPr/>
            </a:pPr>
            <a:endParaRPr lang="de-DE" sz="2400" b="1" dirty="0">
              <a:latin typeface="Tahoma" pitchFamily="34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9" name="Picture 6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380541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30310" y="1196975"/>
            <a:ext cx="6538034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Teil 4: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4000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Präsentationskompetenz und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Prüfungskultur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2" y="1196975"/>
            <a:ext cx="7740526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de-AT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2000" dirty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168053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640961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8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Präsentationskompetenz: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8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vom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Lehrplan</a:t>
            </a:r>
            <a:r>
              <a:rPr lang="de-AT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(allg. Teil) gefordert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beurteilungsrelevant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beinhaltet Sprache, Auftreten, Adressatenbezug, Medieneinsatz, Anschaulichkeit, Klarheit und Verständlichkeit, Strukturiertheit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Einüben im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Unterricht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Ausstattung</a:t>
            </a:r>
            <a:r>
              <a:rPr lang="de-AT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des Prüfungsraumes (Medien, Karten, Tafel, Präsentationskamera, Zeigestab)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Angebot an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Workshops</a:t>
            </a:r>
            <a:r>
              <a:rPr lang="de-AT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zur Präsentationskompetenz</a:t>
            </a: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850408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052736"/>
            <a:ext cx="8784977" cy="580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8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Prüfungskultur: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Prüfer/in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je nach Aufgabenstellung bei „geteilten“ Fächern (z.B. modulare WPG); auch 2 Prüfer/innen mögl.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Beginn: Bekanntgabe der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Beantwortungsstruktur</a:t>
            </a:r>
            <a:r>
              <a:rPr lang="de-AT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durch Kandidat/in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1. Teil</a:t>
            </a:r>
            <a:r>
              <a:rPr lang="de-AT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(ca. 5 Minuten): grundsätzlich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monologisch</a:t>
            </a:r>
            <a:r>
              <a:rPr lang="de-AT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(ohne frühe Unterbrechungen), Darlegen der eigenen Aufgabenbehandlung, Präsentation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2. Teil</a:t>
            </a:r>
            <a:r>
              <a:rPr lang="de-AT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(ca. 10 Minuten): Prüfungsgespräch (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dialogisch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</a:p>
          <a:p>
            <a:pPr lvl="1" defTabSz="247650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  <a:tab pos="1079500" algn="l"/>
              </a:tabLst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-	deutlich mehr Redeanteil für Kandidat/in</a:t>
            </a:r>
          </a:p>
          <a:p>
            <a:pPr lvl="1" defTabSz="247650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  <a:tab pos="1079500" algn="l"/>
              </a:tabLst>
              <a:defRPr/>
            </a:pP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	keine Fülltexte</a:t>
            </a:r>
          </a:p>
          <a:p>
            <a:pPr lvl="1" defTabSz="247650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  <a:tab pos="1079500" algn="l"/>
              </a:tabLst>
              <a:defRPr/>
            </a:pP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	Eingehen auf verschiedene Kompetenzstufen</a:t>
            </a:r>
          </a:p>
          <a:p>
            <a:pPr lvl="1" defTabSz="247650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  <a:tab pos="1079500" algn="l"/>
              </a:tabLst>
              <a:defRPr/>
            </a:pPr>
            <a:r>
              <a:rPr lang="de-A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 	Beteiligung des Beisitzers/der Beisitzerin möglich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3081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30310" y="1196975"/>
            <a:ext cx="6538034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Teil </a:t>
            </a:r>
            <a:r>
              <a:rPr lang="de-DE" sz="4000" b="1" dirty="0">
                <a:solidFill>
                  <a:srgbClr val="000000"/>
                </a:solidFill>
                <a:latin typeface="Book Antiqua" panose="02040602050305030304" pitchFamily="18" charset="0"/>
              </a:rPr>
              <a:t>5</a:t>
            </a: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4000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Beurteilung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2" y="1196975"/>
            <a:ext cx="7740526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de-AT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2000" dirty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395550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052737"/>
            <a:ext cx="8640961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09625" lvl="1" indent="-35242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Kurzprotokollierung </a:t>
            </a:r>
            <a:r>
              <a:rPr lang="de-AT" sz="2400" dirty="0" smtClean="0">
                <a:latin typeface="Book Antiqua" panose="02040602050305030304" pitchFamily="18" charset="0"/>
              </a:rPr>
              <a:t>durch Prüfer/in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Beobachtungs- und Beurteilungsraster</a:t>
            </a:r>
            <a:r>
              <a:rPr lang="de-AT" sz="2400" dirty="0" smtClean="0"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für fachkundige/n Beisitzer/in und übrige Kommissionsmitglieder (Kriterien, beurteilungsrelevante Bereiche)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Erwartungshorizont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für jede Aufgabenstellung (Bezug zu Kompetenzstufen)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Beachtung der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Notendefinitionen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gemäß LBVO § 14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Beurteilungsantrag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durch Prüfer/in (in Abstimmung mit fachkundigem/r Beisitzer/in; nur für </a:t>
            </a:r>
            <a:r>
              <a:rPr lang="de-AT" sz="24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mündl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. Prüfung, keine Gesamtbeurteilung mehr)</a:t>
            </a:r>
            <a:endParaRPr lang="de-AT" sz="24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Abstimmung</a:t>
            </a:r>
            <a:r>
              <a:rPr lang="de-AT" sz="2400" b="1" dirty="0" smtClean="0"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latin typeface="Book Antiqua" panose="02040602050305030304" pitchFamily="18" charset="0"/>
              </a:rPr>
              <a:t>(alle Kommissionsmitglieder außer Vorsitzendem/r; keine Stimmenthaltung; immer ungerade Zahl, daher kein </a:t>
            </a:r>
            <a:r>
              <a:rPr lang="de-AT" sz="2400" dirty="0" err="1" smtClean="0">
                <a:latin typeface="Book Antiqua" panose="02040602050305030304" pitchFamily="18" charset="0"/>
              </a:rPr>
              <a:t>Dirimierungsrecht</a:t>
            </a:r>
            <a:r>
              <a:rPr lang="de-AT" sz="2400" dirty="0" smtClean="0"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426035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052737"/>
            <a:ext cx="8640961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2400" dirty="0" smtClean="0">
              <a:latin typeface="Book Antiqua" panose="02040602050305030304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24830"/>
              </p:ext>
            </p:extLst>
          </p:nvPr>
        </p:nvGraphicFramePr>
        <p:xfrm>
          <a:off x="-11808" y="1419568"/>
          <a:ext cx="9144001" cy="5056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0506"/>
                <a:gridCol w="1076699"/>
                <a:gridCol w="1076699"/>
                <a:gridCol w="1076699"/>
                <a:gridCol w="1076699"/>
                <a:gridCol w="1076699"/>
              </a:tblGrid>
              <a:tr h="870506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in weit über das </a:t>
                      </a:r>
                      <a:r>
                        <a:rPr lang="de-AT" sz="1000" dirty="0" smtClean="0">
                          <a:solidFill>
                            <a:schemeClr val="tx1"/>
                          </a:solidFill>
                          <a:effectLst/>
                        </a:rPr>
                        <a:t>Wesentliche </a:t>
                      </a: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hinaus-gehendem Ausmaß erfüllt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in über das Wesentliche hinausgehen-dem Ausmaß erfüllt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in den wesentlichen Bereichen zur Gänze erfüllt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in den wesentlichen Bereichen überwiegend erfüllt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in den </a:t>
                      </a:r>
                      <a:r>
                        <a:rPr lang="de-AT" sz="1000" dirty="0" err="1">
                          <a:solidFill>
                            <a:schemeClr val="tx1"/>
                          </a:solidFill>
                          <a:effectLst/>
                        </a:rPr>
                        <a:t>wesent-lichen</a:t>
                      </a: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AT" sz="1000" dirty="0" err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-reichen nicht überwiegend erfüllt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34820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Reproduktionsleistung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Sind die Ausführungen umfassend?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Sind die Ausführungen kohärent, gut strukturiert?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chemeClr val="tx1"/>
                          </a:solidFill>
                          <a:effectLst/>
                        </a:rPr>
                        <a:t>Sind die Ausführungen sachlich richtig?</a:t>
                      </a:r>
                      <a:endParaRPr lang="de-DE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348202">
                <a:tc gridSpan="5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Transferleistung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Sind die Ausführungen eigenständig?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chemeClr val="tx1"/>
                          </a:solidFill>
                          <a:effectLst/>
                        </a:rPr>
                        <a:t>Sind die Ausführungen klar?</a:t>
                      </a:r>
                      <a:endParaRPr lang="de-DE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chemeClr val="tx1"/>
                          </a:solidFill>
                          <a:effectLst/>
                        </a:rPr>
                        <a:t>Wird ein Verständnis der Sachverhalte deutlich?</a:t>
                      </a:r>
                      <a:endParaRPr lang="de-DE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Beweist der/die Kandidat/in Analysefähigkeit?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348202">
                <a:tc gridSpan="5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Reflexionsleistung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chemeClr val="tx1"/>
                          </a:solidFill>
                          <a:effectLst/>
                        </a:rPr>
                        <a:t>Beweisen die Ausführungen Flexibilität?</a:t>
                      </a:r>
                      <a:endParaRPr lang="de-DE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Zeigen die Ausführungen Problembewusstsein?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chemeClr val="tx1"/>
                          </a:solidFill>
                          <a:effectLst/>
                        </a:rPr>
                        <a:t>Zeigen die Ausführungen Kritikfähigkeit?</a:t>
                      </a:r>
                      <a:endParaRPr lang="de-DE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348202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Präsentation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Ist der Vortrag deutlich gegliedert?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chemeClr val="tx1"/>
                          </a:solidFill>
                          <a:effectLst/>
                        </a:rPr>
                        <a:t>Ist die Sprache korrekt und angemessen?</a:t>
                      </a:r>
                      <a:endParaRPr lang="de-DE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Ist das Auftreten sicher und überzeugend?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17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chemeClr val="tx1"/>
                          </a:solidFill>
                          <a:effectLst/>
                        </a:rPr>
                        <a:t>Werden Medien sinnvoll eingesetzt?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</a:tr>
              <a:tr h="33958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solidFill>
                            <a:schemeClr val="tx1"/>
                          </a:solidFill>
                          <a:effectLst/>
                        </a:rPr>
                        <a:t>Gesamtbeurteilung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72" marR="5677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20" y="973561"/>
            <a:ext cx="402757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Beobachtungsbogen - Reifeprüfung mündlich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2056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1520" y="1052736"/>
            <a:ext cx="8712968" cy="545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de-DE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/>
            <a:endParaRPr lang="de-DE" sz="28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de-DE" sz="3600" b="1" dirty="0" smtClean="0">
                <a:solidFill>
                  <a:srgbClr val="7030A0"/>
                </a:solidFill>
                <a:latin typeface="Book Antiqua" pitchFamily="18" charset="0"/>
              </a:rPr>
              <a:t>Beurteilung der Leistungen,</a:t>
            </a:r>
          </a:p>
          <a:p>
            <a:pPr algn="ctr"/>
            <a:r>
              <a:rPr lang="de-DE" sz="3600" b="1" dirty="0" smtClean="0">
                <a:solidFill>
                  <a:srgbClr val="7030A0"/>
                </a:solidFill>
                <a:latin typeface="Book Antiqua" pitchFamily="18" charset="0"/>
              </a:rPr>
              <a:t>Prüfungszeugnisse,</a:t>
            </a:r>
          </a:p>
          <a:p>
            <a:pPr algn="ctr"/>
            <a:r>
              <a:rPr lang="de-DE" sz="3600" b="1" dirty="0" smtClean="0">
                <a:solidFill>
                  <a:srgbClr val="7030A0"/>
                </a:solidFill>
                <a:latin typeface="Book Antiqua" pitchFamily="18" charset="0"/>
              </a:rPr>
              <a:t>Wiederholung von Teilprüfungen</a:t>
            </a:r>
          </a:p>
          <a:p>
            <a:pPr algn="ctr"/>
            <a:r>
              <a:rPr lang="de-DE" sz="3600" b="1" dirty="0" smtClean="0">
                <a:solidFill>
                  <a:srgbClr val="7030A0"/>
                </a:solidFill>
                <a:latin typeface="Book Antiqua" pitchFamily="18" charset="0"/>
              </a:rPr>
              <a:t> bzw. von Prüfungsgebieten</a:t>
            </a:r>
          </a:p>
          <a:p>
            <a:pPr algn="ctr"/>
            <a:r>
              <a:rPr lang="de-DE" sz="2800" b="1" dirty="0" smtClean="0">
                <a:solidFill>
                  <a:srgbClr val="7030A0"/>
                </a:solidFill>
                <a:latin typeface="Book Antiqua" pitchFamily="18" charset="0"/>
              </a:rPr>
              <a:t>(</a:t>
            </a:r>
            <a:r>
              <a:rPr lang="de-DE" sz="2800" b="1" dirty="0" err="1" smtClean="0">
                <a:solidFill>
                  <a:srgbClr val="7030A0"/>
                </a:solidFill>
                <a:latin typeface="Book Antiqua" pitchFamily="18" charset="0"/>
              </a:rPr>
              <a:t>SchUG</a:t>
            </a:r>
            <a:r>
              <a:rPr lang="de-DE" sz="2800" b="1" dirty="0" smtClean="0">
                <a:solidFill>
                  <a:srgbClr val="7030A0"/>
                </a:solidFill>
                <a:latin typeface="Book Antiqua" pitchFamily="18" charset="0"/>
              </a:rPr>
              <a:t>§ 38 bis 40)</a:t>
            </a:r>
            <a:endParaRPr lang="de-DE" sz="2800" b="1" dirty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endParaRPr lang="de-DE" sz="2000" dirty="0">
              <a:solidFill>
                <a:srgbClr val="0066CC"/>
              </a:solidFill>
              <a:latin typeface="Book Antiqua" pitchFamily="18" charset="0"/>
            </a:endParaRPr>
          </a:p>
          <a:p>
            <a:pPr>
              <a:tabLst>
                <a:tab pos="357188" algn="l"/>
              </a:tabLst>
            </a:pPr>
            <a:endParaRPr lang="de-DE" sz="2400" b="1" dirty="0">
              <a:latin typeface="Tahoma" pitchFamily="34" charset="0"/>
            </a:endParaRPr>
          </a:p>
          <a:p>
            <a:pPr algn="ctr"/>
            <a:endParaRPr lang="de-DE" sz="2400" b="1" dirty="0">
              <a:latin typeface="Tahoma" pitchFamily="34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>
              <a:latin typeface="Tahoma" pitchFamily="34" charset="0"/>
            </a:endParaRP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9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688999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30310" y="1196975"/>
            <a:ext cx="6538034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Teil 1: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4000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Beurteilung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der Leistungen bei der Reifeprüfung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2" y="1196975"/>
            <a:ext cx="7740526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de-AT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2000" dirty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198327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7581" y="1189990"/>
            <a:ext cx="7164388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1" y="1196975"/>
            <a:ext cx="8784977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24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SchUG§38: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AT" sz="8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de-AT" sz="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</a:tabLst>
              <a:defRPr/>
            </a:pP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eigene Beurteilung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auf Antrag des Prüfers/der Prüferin durch die jeweilige Kommission für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Vorprüfung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VWA (schriftl. Arbeit inkl. Präsentation und Diskussion)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  <a:defRPr/>
            </a:pP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Klausurprüfung (allenfalls inkl. Kompensationsprüfung)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  <a:defRPr/>
            </a:pPr>
            <a:r>
              <a:rPr lang="de-AT" sz="24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mündl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. Prüfung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</a:tabLst>
              <a:defRPr/>
            </a:pPr>
            <a:r>
              <a:rPr lang="de-AT" sz="2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(keine Gesamtbeurteilung</a:t>
            </a:r>
            <a:r>
              <a:rPr lang="de-A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pro Prüfungsgebiet mehr!)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804863" algn="l"/>
              </a:tabLst>
              <a:defRPr/>
            </a:pPr>
            <a:endParaRPr lang="de-AT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  <a:defRPr/>
            </a:pPr>
            <a:r>
              <a:rPr lang="de-AT" sz="2400" dirty="0" smtClean="0">
                <a:latin typeface="Book Antiqua" panose="02040602050305030304" pitchFamily="18" charset="0"/>
              </a:rPr>
              <a:t>Festsetzen der </a:t>
            </a:r>
            <a:r>
              <a:rPr lang="de-A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Gesamtbeurteilung</a:t>
            </a:r>
            <a:r>
              <a:rPr lang="de-AT" sz="2400" b="1" dirty="0" smtClean="0">
                <a:latin typeface="Book Antiqua" panose="02040602050305030304" pitchFamily="18" charset="0"/>
              </a:rPr>
              <a:t> </a:t>
            </a:r>
            <a:r>
              <a:rPr lang="de-AT" sz="2400" dirty="0" smtClean="0">
                <a:latin typeface="Book Antiqua" panose="02040602050305030304" pitchFamily="18" charset="0"/>
              </a:rPr>
              <a:t>durch Vorsitzende/n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8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583462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927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8305800" y="213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30310" y="1196975"/>
            <a:ext cx="6538034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C7E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b="1" dirty="0">
              <a:solidFill>
                <a:srgbClr val="0066CC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Teil </a:t>
            </a:r>
            <a:r>
              <a:rPr lang="de-DE" sz="4000" b="1" dirty="0">
                <a:solidFill>
                  <a:srgbClr val="000000"/>
                </a:solidFill>
                <a:latin typeface="Book Antiqua" panose="02040602050305030304" pitchFamily="18" charset="0"/>
              </a:rPr>
              <a:t>2</a:t>
            </a: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4000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Prüfungszeugnisse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2" y="1196975"/>
            <a:ext cx="7740526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de-AT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AT" sz="2000" dirty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04113" y="213360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27813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i="1">
              <a:solidFill>
                <a:srgbClr val="6666FF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756" cy="78336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Book Antiqua" pitchFamily="18" charset="0"/>
              </a:rPr>
              <a:t>Neue </a:t>
            </a:r>
            <a:r>
              <a:rPr lang="de-DE" sz="2400" dirty="0">
                <a:latin typeface="Book Antiqua" pitchFamily="18" charset="0"/>
              </a:rPr>
              <a:t>Reifeprüfung AHS</a:t>
            </a:r>
            <a:br>
              <a:rPr lang="de-DE" sz="2400" dirty="0">
                <a:latin typeface="Book Antiqua" pitchFamily="18" charset="0"/>
              </a:rPr>
            </a:br>
            <a:r>
              <a:rPr lang="de-DE" sz="1400" dirty="0" smtClean="0">
                <a:latin typeface="Book Antiqua" pitchFamily="18" charset="0"/>
              </a:rPr>
              <a:t>Stand 01. Oktober 2014</a:t>
            </a:r>
            <a:r>
              <a:rPr lang="de-DE" sz="1400" dirty="0">
                <a:latin typeface="Book Antiqua" pitchFamily="18" charset="0"/>
              </a:rPr>
              <a:t/>
            </a:r>
            <a:br>
              <a:rPr lang="de-DE" sz="1400" dirty="0">
                <a:latin typeface="Book Antiqua" pitchFamily="18" charset="0"/>
              </a:rPr>
            </a:br>
            <a:endParaRPr lang="de-DE" sz="1400" dirty="0"/>
          </a:p>
        </p:txBody>
      </p:sp>
      <p:pic>
        <p:nvPicPr>
          <p:cNvPr id="12" name="Picture 6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0228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097026"/>
      </p:ext>
    </p:extLst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3023</Words>
  <Application>Microsoft Office PowerPoint</Application>
  <PresentationFormat>Bildschirmpräsentation (4:3)</PresentationFormat>
  <Paragraphs>1631</Paragraphs>
  <Slides>103</Slides>
  <Notes>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103</vt:i4>
      </vt:variant>
    </vt:vector>
  </HeadingPairs>
  <TitlesOfParts>
    <vt:vector size="104" baseType="lpstr">
      <vt:lpstr>blank</vt:lpstr>
      <vt:lpstr>  Die neue standardisierte, kompetenzorientierte Reifeprüfung 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PowerPoint-Präsentation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 Neue Reifeprüfung AHS Stand 01. Oktober 2014  </vt:lpstr>
      <vt:lpstr> Neue Reifeprüfung AHS Stand 01. Oktober 2014 </vt:lpstr>
      <vt:lpstr> Neue Reifeprüfung AHS Stand 01. Oktober 2014  </vt:lpstr>
      <vt:lpstr>Neue Reifeprüfung AHS Stand 01. Oktober 2014 </vt:lpstr>
      <vt:lpstr> Neue Reifeprüfung AHS Stand 01. Oktober 2014  </vt:lpstr>
      <vt:lpstr>PowerPoint-Präsentation</vt:lpstr>
      <vt:lpstr> Neue Reifeprüfung AHS Stand 01. Oktober 2014  </vt:lpstr>
      <vt:lpstr> Neue Reifeprüfung AHS Stand 01. Oktober 2014  </vt:lpstr>
      <vt:lpstr> Neue Reifeprüfung AHS Stand 01. Oktober 2014  </vt:lpstr>
      <vt:lpstr>PowerPoint-Präsentation</vt:lpstr>
      <vt:lpstr>PowerPoint-Präsentation</vt:lpstr>
      <vt:lpstr>PowerPoint-Präsentation</vt:lpstr>
      <vt:lpstr>Neue Reifeprüfung AHS Stand 01. Oktober  2014 </vt:lpstr>
      <vt:lpstr>Neue Reifeprüfung AHS Stand 01. Oktober 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PowerPoint-Präsentation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PowerPoint-Präsentation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Neue Reifeprüfung AHS Stand 01. Oktober 2014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 der Präsentation</dc:title>
  <dc:creator>Johanna Kopp</dc:creator>
  <cp:lastModifiedBy>Thomas Plankensteiner</cp:lastModifiedBy>
  <cp:revision>143</cp:revision>
  <cp:lastPrinted>2014-10-13T16:05:47Z</cp:lastPrinted>
  <dcterms:created xsi:type="dcterms:W3CDTF">2012-10-02T12:16:25Z</dcterms:created>
  <dcterms:modified xsi:type="dcterms:W3CDTF">2014-10-17T13:50:16Z</dcterms:modified>
</cp:coreProperties>
</file>